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332" r:id="rId4"/>
    <p:sldId id="290" r:id="rId5"/>
    <p:sldId id="322" r:id="rId6"/>
    <p:sldId id="323" r:id="rId7"/>
    <p:sldId id="262" r:id="rId8"/>
    <p:sldId id="284" r:id="rId9"/>
    <p:sldId id="335" r:id="rId10"/>
    <p:sldId id="311" r:id="rId11"/>
    <p:sldId id="283" r:id="rId12"/>
    <p:sldId id="307" r:id="rId13"/>
    <p:sldId id="333" r:id="rId14"/>
    <p:sldId id="346" r:id="rId15"/>
    <p:sldId id="330" r:id="rId16"/>
    <p:sldId id="266" r:id="rId17"/>
    <p:sldId id="309" r:id="rId18"/>
    <p:sldId id="301" r:id="rId19"/>
    <p:sldId id="331" r:id="rId20"/>
    <p:sldId id="277" r:id="rId21"/>
    <p:sldId id="263" r:id="rId22"/>
    <p:sldId id="303" r:id="rId23"/>
    <p:sldId id="289" r:id="rId24"/>
    <p:sldId id="334" r:id="rId25"/>
    <p:sldId id="348" r:id="rId26"/>
    <p:sldId id="352" r:id="rId27"/>
    <p:sldId id="353" r:id="rId28"/>
    <p:sldId id="354" r:id="rId29"/>
    <p:sldId id="321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29" r:id="rId41"/>
    <p:sldId id="347" r:id="rId42"/>
    <p:sldId id="281" r:id="rId43"/>
    <p:sldId id="29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shiba-User" initials="T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  <a:srgbClr val="26E868"/>
    <a:srgbClr val="020CCE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1" autoAdjust="0"/>
    <p:restoredTop sz="94660"/>
  </p:normalViewPr>
  <p:slideViewPr>
    <p:cSldViewPr>
      <p:cViewPr>
        <p:scale>
          <a:sx n="100" d="100"/>
          <a:sy n="100" d="100"/>
        </p:scale>
        <p:origin x="-188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71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commentAuthors" Target="commentAuthors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84026-9B54-41BF-9BB7-8B3EAEC4A81A}" type="datetimeFigureOut">
              <a:rPr lang="en-US" smtClean="0"/>
              <a:t>9/20/13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4FB23-6CCF-46B5-B425-4300BF9A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12DF5-E0BB-4F9C-95BA-E652A6E9A626}" type="datetimeFigureOut">
              <a:rPr lang="en-US" smtClean="0"/>
              <a:t>9/20/13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3E5B9-B8A3-43A4-9B43-2CEEA7A1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50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15 min, plan 12-13. Turn in day before talk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E5B9-B8A3-43A4-9B43-2CEEA7A14B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3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E5B9-B8A3-43A4-9B43-2CEEA7A14B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6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E5B9-B8A3-43A4-9B43-2CEEA7A14B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7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dimensions set by orbit</a:t>
            </a:r>
            <a:r>
              <a:rPr lang="en-US" baseline="0" dirty="0" smtClean="0"/>
              <a:t> spacing  need superconductor, image with external dipole suppressed.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E5B9-B8A3-43A4-9B43-2CEEA7A14B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3E5B9-B8A3-43A4-9B43-2CEEA7A14BD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06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29AB-D32F-4F3B-9C98-47C0117B088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625316" y="6356350"/>
            <a:ext cx="1137684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DE25B486-F17D-4B90-BB55-E04D1C23C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28600" y="6324600"/>
            <a:ext cx="5102352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 smtClean="0"/>
              <a:t>FFAG13 TRIUMF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5102352" cy="365125"/>
          </a:xfrm>
        </p:spPr>
        <p:txBody>
          <a:bodyPr/>
          <a:lstStyle/>
          <a:p>
            <a:r>
              <a:rPr lang="en-US" smtClean="0"/>
              <a:t>FFAG13 TRIUMF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1516" y="6492875"/>
            <a:ext cx="1137684" cy="365125"/>
          </a:xfrm>
        </p:spPr>
        <p:txBody>
          <a:bodyPr/>
          <a:lstStyle/>
          <a:p>
            <a:fld id="{DE25B486-F17D-4B90-BB55-E04D1C23C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4800" y="1676400"/>
            <a:ext cx="4224528" cy="38862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7848600" y="6400800"/>
            <a:ext cx="1137684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DE25B486-F17D-4B90-BB55-E04D1C23C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228600" y="6400800"/>
            <a:ext cx="5102352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3600" cap="none" baseline="0">
                <a:solidFill>
                  <a:srgbClr val="5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7"/>
          </p:nvPr>
        </p:nvSpPr>
        <p:spPr>
          <a:xfrm>
            <a:off x="4800600" y="1676400"/>
            <a:ext cx="4224528" cy="38862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701516" y="6356350"/>
            <a:ext cx="1137684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DE25B486-F17D-4B90-BB55-E04D1C23C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 smtClean="0"/>
              <a:t>FFAG13 TRIUMF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412"/>
            <a:ext cx="9144000" cy="936812"/>
          </a:xfrm>
        </p:spPr>
        <p:txBody>
          <a:bodyPr>
            <a:normAutofit/>
          </a:bodyPr>
          <a:lstStyle>
            <a:lvl1pPr algn="ctr">
              <a:defRPr sz="3200" cap="none" baseline="0">
                <a:solidFill>
                  <a:srgbClr val="5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853916" y="6477000"/>
            <a:ext cx="1137684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DE25B486-F17D-4B90-BB55-E04D1C23C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" y="6492875"/>
            <a:ext cx="5102352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 smtClean="0"/>
              <a:t>FFAG13 TRIUMF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>
            <a:lvl1pPr algn="ctr">
              <a:defRPr sz="3200" cap="none" baseline="0">
                <a:solidFill>
                  <a:srgbClr val="5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853916" y="6492875"/>
            <a:ext cx="1137684" cy="365125"/>
          </a:xfrm>
        </p:spPr>
        <p:txBody>
          <a:bodyPr/>
          <a:lstStyle/>
          <a:p>
            <a:fld id="{DE25B486-F17D-4B90-BB55-E04D1C23C8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04800" y="6492875"/>
            <a:ext cx="5102352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 smtClean="0"/>
              <a:t>FFAG13 TRIUMF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01516" y="6492875"/>
            <a:ext cx="1137684" cy="365125"/>
          </a:xfrm>
        </p:spPr>
        <p:txBody>
          <a:bodyPr/>
          <a:lstStyle/>
          <a:p>
            <a:fld id="{DE25B486-F17D-4B90-BB55-E04D1C23C8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1000" y="6492875"/>
            <a:ext cx="5102352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 smtClean="0"/>
              <a:t>FFAG13 TRIUMF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1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none" baseline="0">
                <a:solidFill>
                  <a:srgbClr val="500000"/>
                </a:solidFill>
                <a:latin typeface="Lucida Sans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5102352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 smtClean="0"/>
              <a:t>FFAG13 TRIUMF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1516" y="6492875"/>
            <a:ext cx="1137684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DE25B486-F17D-4B90-BB55-E04D1C23C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>
            <a:lvl1pPr algn="ctr">
              <a:defRPr sz="3200" cap="none" baseline="0">
                <a:solidFill>
                  <a:srgbClr val="5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701516" y="6492875"/>
            <a:ext cx="1137684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DE25B486-F17D-4B90-BB55-E04D1C23C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492875"/>
            <a:ext cx="5102352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 smtClean="0"/>
              <a:t>FFAG13 TRIUMF</a:t>
            </a:r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0" y="1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none" baseline="0">
                <a:solidFill>
                  <a:srgbClr val="500000"/>
                </a:solidFill>
                <a:latin typeface="Lucida Sans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777716" y="6492875"/>
            <a:ext cx="1137684" cy="365125"/>
          </a:xfrm>
        </p:spPr>
        <p:txBody>
          <a:bodyPr/>
          <a:lstStyle/>
          <a:p>
            <a:fld id="{DE25B486-F17D-4B90-BB55-E04D1C23C8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492875"/>
            <a:ext cx="5102352" cy="365125"/>
          </a:xfrm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 smtClean="0"/>
              <a:t>FFAG13 TRIUMF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9000">
              <a:schemeClr val="tx1"/>
            </a:gs>
            <a:gs pos="100000">
              <a:srgbClr val="5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0" y="26670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246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FFAG13 TRIUMF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5B486-F17D-4B90-BB55-E04D1C23C8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1"/>
          <p:cNvSpPr txBox="1">
            <a:spLocks/>
          </p:cNvSpPr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rgbClr val="500000"/>
                </a:solidFill>
                <a:latin typeface="Lucida Sans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Lucida Sans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6" Type="http://schemas.microsoft.com/office/2007/relationships/hdphoto" Target="../media/hdphoto11.wdp"/><Relationship Id="rId7" Type="http://schemas.openxmlformats.org/officeDocument/2006/relationships/image" Target="../media/image40.jpeg"/><Relationship Id="rId8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microsoft.com/office/2007/relationships/hdphoto" Target="../media/hdphoto13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eg"/><Relationship Id="rId5" Type="http://schemas.microsoft.com/office/2007/relationships/hdphoto" Target="../media/hdphoto2.wdp"/><Relationship Id="rId6" Type="http://schemas.openxmlformats.org/officeDocument/2006/relationships/image" Target="../media/image5.jpeg"/><Relationship Id="rId7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jpeg"/><Relationship Id="rId5" Type="http://schemas.microsoft.com/office/2007/relationships/hdphoto" Target="../media/hdphoto14.wdp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4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s.web.cern.ch/cas/Bilbao-2011/Lectures/Seidel.pdf" TargetMode="External"/><Relationship Id="rId4" Type="http://schemas.openxmlformats.org/officeDocument/2006/relationships/image" Target="../media/image8.jpeg"/><Relationship Id="rId5" Type="http://schemas.openxmlformats.org/officeDocument/2006/relationships/hyperlink" Target="http://www.nscl.msu.edu/~marti/publications/beamdynamics_ganil_98/beamdynamics_final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5.wdp"/><Relationship Id="rId5" Type="http://schemas.openxmlformats.org/officeDocument/2006/relationships/image" Target="../media/image14.jpeg"/><Relationship Id="rId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76400"/>
            <a:ext cx="6629400" cy="1828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600" i="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600" i="0" dirty="0" smtClean="0">
                <a:solidFill>
                  <a:schemeClr val="bg1">
                    <a:lumMod val="50000"/>
                  </a:schemeClr>
                </a:solidFill>
              </a:rPr>
              <a:t>. Assadi, </a:t>
            </a:r>
            <a:r>
              <a:rPr lang="en-US" sz="2600" i="0" dirty="0">
                <a:solidFill>
                  <a:schemeClr val="bg1">
                    <a:lumMod val="50000"/>
                  </a:schemeClr>
                </a:solidFill>
              </a:rPr>
              <a:t>J. Kellams, P</a:t>
            </a:r>
            <a:r>
              <a:rPr lang="en-US" sz="2600" i="0" dirty="0">
                <a:solidFill>
                  <a:schemeClr val="bg1">
                    <a:lumMod val="50000"/>
                  </a:schemeClr>
                </a:solidFill>
              </a:rPr>
              <a:t>. McIntyre</a:t>
            </a:r>
            <a:r>
              <a:rPr lang="en-US" sz="2600" i="0" dirty="0" smtClean="0">
                <a:solidFill>
                  <a:schemeClr val="bg1">
                    <a:lumMod val="50000"/>
                  </a:schemeClr>
                </a:solidFill>
              </a:rPr>
              <a:t>,     </a:t>
            </a:r>
          </a:p>
          <a:p>
            <a:pPr algn="ctr"/>
            <a:r>
              <a:rPr lang="en-US" sz="2600" i="0" dirty="0" smtClean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US" sz="2600" i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2600" i="0" dirty="0" err="1" smtClean="0">
                <a:solidFill>
                  <a:schemeClr val="bg1">
                    <a:lumMod val="50000"/>
                  </a:schemeClr>
                </a:solidFill>
              </a:rPr>
              <a:t>Melconian</a:t>
            </a:r>
            <a:r>
              <a:rPr lang="en-US" sz="2600" i="0" dirty="0" smtClean="0">
                <a:solidFill>
                  <a:schemeClr val="bg1">
                    <a:lumMod val="50000"/>
                  </a:schemeClr>
                </a:solidFill>
              </a:rPr>
              <a:t>,  </a:t>
            </a:r>
            <a:r>
              <a:rPr lang="en-US" sz="2600" i="0" dirty="0">
                <a:solidFill>
                  <a:schemeClr val="bg1">
                    <a:lumMod val="50000"/>
                  </a:schemeClr>
                </a:solidFill>
              </a:rPr>
              <a:t>N. Pogue, and A. </a:t>
            </a:r>
            <a:r>
              <a:rPr lang="en-US" sz="2600" i="0" dirty="0" smtClean="0">
                <a:solidFill>
                  <a:schemeClr val="bg1">
                    <a:lumMod val="50000"/>
                  </a:schemeClr>
                </a:solidFill>
              </a:rPr>
              <a:t>Sattarov</a:t>
            </a:r>
          </a:p>
          <a:p>
            <a:pPr algn="ctr">
              <a:spcBef>
                <a:spcPts val="624"/>
              </a:spcBef>
            </a:pPr>
            <a:endParaRPr lang="en-US" sz="26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ts val="624"/>
              </a:spcBef>
            </a:pPr>
            <a:r>
              <a:rPr lang="en-US" sz="2600" i="0" dirty="0" smtClean="0">
                <a:solidFill>
                  <a:schemeClr val="bg1">
                    <a:lumMod val="50000"/>
                  </a:schemeClr>
                </a:solidFill>
              </a:rPr>
              <a:t>Texas A&amp;M University</a:t>
            </a:r>
            <a:endParaRPr lang="en-US" sz="2600" i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i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8534400" cy="1328023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Lucida Sans" pitchFamily="34" charset="0"/>
              </a:rPr>
              <a:t>Strong-Focusing </a:t>
            </a:r>
            <a:r>
              <a:rPr lang="en-US" sz="3600" dirty="0" smtClean="0">
                <a:solidFill>
                  <a:srgbClr val="800000"/>
                </a:solidFill>
                <a:latin typeface="Lucida Sans" pitchFamily="34" charset="0"/>
              </a:rPr>
              <a:t>Cyclotron:</a:t>
            </a:r>
            <a:endParaRPr lang="en-US" sz="3600" dirty="0" smtClean="0">
              <a:solidFill>
                <a:srgbClr val="800000"/>
              </a:solidFill>
              <a:latin typeface="Lucida Sans" pitchFamily="34" charset="0"/>
            </a:endParaRPr>
          </a:p>
          <a:p>
            <a:pPr algn="ctr"/>
            <a:r>
              <a:rPr lang="en-US" sz="3600" dirty="0" smtClean="0">
                <a:solidFill>
                  <a:srgbClr val="800000"/>
                </a:solidFill>
                <a:latin typeface="Lucida Sans" pitchFamily="34" charset="0"/>
              </a:rPr>
              <a:t>FFAG for High Current Applications</a:t>
            </a:r>
            <a:endParaRPr lang="en-US" sz="3600" dirty="0">
              <a:solidFill>
                <a:srgbClr val="800000"/>
              </a:solidFill>
              <a:effectLst/>
              <a:latin typeface="Lucida Sans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72400" y="5746037"/>
            <a:ext cx="1295400" cy="1035763"/>
            <a:chOff x="2971800" y="183437"/>
            <a:chExt cx="1295400" cy="1035763"/>
          </a:xfrm>
        </p:grpSpPr>
        <p:sp>
          <p:nvSpPr>
            <p:cNvPr id="7" name="Rectangle 6"/>
            <p:cNvSpPr/>
            <p:nvPr/>
          </p:nvSpPr>
          <p:spPr>
            <a:xfrm>
              <a:off x="2971800" y="183437"/>
              <a:ext cx="1295400" cy="10357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537" y="307110"/>
              <a:ext cx="923925" cy="788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Straight Connector 9"/>
          <p:cNvCxnSpPr/>
          <p:nvPr/>
        </p:nvCxnSpPr>
        <p:spPr>
          <a:xfrm>
            <a:off x="312717" y="1484567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717" y="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Karie\Downloads\Triple Stack 800 MEV Cycloton Assembly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727" y="3464369"/>
            <a:ext cx="5559785" cy="33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4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9154" y="1143000"/>
            <a:ext cx="8077200" cy="4800600"/>
          </a:xfrm>
          <a:noFill/>
        </p:spPr>
        <p:txBody>
          <a:bodyPr>
            <a:noAutofit/>
          </a:bodyPr>
          <a:lstStyle/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Motivation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Proton driver for Accelerator-Driven Subcritical Fission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What limits beam current in cyclotrons</a:t>
            </a:r>
          </a:p>
          <a:p>
            <a:r>
              <a:rPr lang="en-US" sz="2000" i="0" dirty="0"/>
              <a:t>Superconducting RF </a:t>
            </a:r>
            <a:r>
              <a:rPr lang="en-US" sz="2000" i="0" dirty="0" smtClean="0"/>
              <a:t>Cavity		Fully </a:t>
            </a:r>
            <a:r>
              <a:rPr lang="en-US" sz="2000" i="0" dirty="0"/>
              <a:t>separate all orbits</a:t>
            </a:r>
          </a:p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Beam Transport Channel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Control betatron tunes throughout acceleration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Magnetic design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Winding prototype</a:t>
            </a:r>
          </a:p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Sector Dipoles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Flux-coupled stack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Fringe field reduction</a:t>
            </a:r>
          </a:p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Beam Dynamics</a:t>
            </a:r>
          </a:p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Future Work</a:t>
            </a:r>
          </a:p>
          <a:p>
            <a:pPr marL="457200" lvl="1" indent="0">
              <a:buNone/>
            </a:pPr>
            <a:endParaRPr lang="en-US" sz="24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i="0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cap="none" dirty="0" smtClean="0">
                <a:solidFill>
                  <a:srgbClr val="500000"/>
                </a:solidFill>
              </a:rPr>
              <a:t>Outline</a:t>
            </a:r>
            <a:endParaRPr lang="en-US" sz="3600" cap="none" dirty="0">
              <a:solidFill>
                <a:srgbClr val="5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267200" y="2438400"/>
            <a:ext cx="838200" cy="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2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rie\Downloads\Triple Stack 800 MEV Cycloton Assembl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06" y="465117"/>
            <a:ext cx="4980566" cy="304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Slot-geometry ¼-wave SRF Cavities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3124200"/>
            <a:ext cx="4349794" cy="2641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0600" y="2608111"/>
            <a:ext cx="4957948" cy="679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0" dirty="0" smtClean="0">
                <a:solidFill>
                  <a:schemeClr val="bg1">
                    <a:lumMod val="50000"/>
                  </a:schemeClr>
                </a:solidFill>
              </a:rPr>
              <a:t>Superconducting RF cavities</a:t>
            </a:r>
          </a:p>
          <a:p>
            <a:pPr marL="0" indent="0">
              <a:buNone/>
            </a:pPr>
            <a:endParaRPr lang="en-US" sz="2400" i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144488"/>
            <a:ext cx="419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100 MHz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2 MV/cavity energy gain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20 MV/turn fully separates orbits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505200" y="2590800"/>
            <a:ext cx="1042554" cy="1295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8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Example SRF Cavity Model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8670321" cy="533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51054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21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MV/m max surface electric field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54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mT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max surface magnetic field</a:t>
            </a: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- less than design fields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on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SRF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cavities for BNL, FRIB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6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00000"/>
                </a:solidFill>
              </a:rPr>
              <a:t>S</a:t>
            </a:r>
            <a:r>
              <a:rPr lang="en-US" dirty="0" smtClean="0">
                <a:solidFill>
                  <a:srgbClr val="800000"/>
                </a:solidFill>
              </a:rPr>
              <a:t>lot-geometry ¼ wave cavity structure and distributed </a:t>
            </a:r>
            <a:r>
              <a:rPr lang="en-US" dirty="0">
                <a:solidFill>
                  <a:srgbClr val="800000"/>
                </a:solidFill>
              </a:rPr>
              <a:t>RF </a:t>
            </a:r>
            <a:r>
              <a:rPr lang="en-US" dirty="0" smtClean="0">
                <a:solidFill>
                  <a:srgbClr val="800000"/>
                </a:solidFill>
              </a:rPr>
              <a:t>drive suppresses perturbations from wake fields 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1447800"/>
            <a:ext cx="5222240" cy="3396615"/>
            <a:chOff x="64873" y="0"/>
            <a:chExt cx="2520212" cy="16116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873" y="0"/>
              <a:ext cx="2520212" cy="161163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1600200" y="508635"/>
              <a:ext cx="914400" cy="374015"/>
              <a:chOff x="0" y="0"/>
              <a:chExt cx="914400" cy="374015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571500" y="0"/>
                <a:ext cx="342900" cy="11430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457200" y="56515"/>
                <a:ext cx="342900" cy="11430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342900" y="113665"/>
                <a:ext cx="342900" cy="11430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228600" y="164465"/>
                <a:ext cx="342900" cy="11430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14300" y="215265"/>
                <a:ext cx="342900" cy="11430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0" y="259715"/>
                <a:ext cx="342900" cy="11430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914400" y="800100"/>
              <a:ext cx="914400" cy="374015"/>
              <a:chOff x="0" y="0"/>
              <a:chExt cx="914400" cy="374015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571500" y="0"/>
                <a:ext cx="342900" cy="11430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457200" y="56515"/>
                <a:ext cx="342900" cy="11430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42900" y="113665"/>
                <a:ext cx="342900" cy="11430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228600" y="164465"/>
                <a:ext cx="342900" cy="11430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114300" y="215265"/>
                <a:ext cx="342900" cy="11430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0" y="259715"/>
                <a:ext cx="342900" cy="11430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720090" y="60960"/>
              <a:ext cx="1714500" cy="812800"/>
              <a:chOff x="0" y="0"/>
              <a:chExt cx="1714500" cy="812800"/>
            </a:xfrm>
          </p:grpSpPr>
          <p:sp>
            <p:nvSpPr>
              <p:cNvPr id="17" name="Arc 16"/>
              <p:cNvSpPr/>
              <p:nvPr/>
            </p:nvSpPr>
            <p:spPr>
              <a:xfrm rot="18136109" flipH="1" flipV="1">
                <a:off x="1428750" y="-57150"/>
                <a:ext cx="228600" cy="342900"/>
              </a:xfrm>
              <a:prstGeom prst="arc">
                <a:avLst/>
              </a:prstGeom>
              <a:ln>
                <a:solidFill>
                  <a:srgbClr val="15BD2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 rot="18136109" flipH="1" flipV="1">
                <a:off x="994410" y="115570"/>
                <a:ext cx="228600" cy="342900"/>
              </a:xfrm>
              <a:prstGeom prst="arc">
                <a:avLst/>
              </a:prstGeom>
              <a:ln>
                <a:solidFill>
                  <a:srgbClr val="15BD2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Arc 18"/>
              <p:cNvSpPr/>
              <p:nvPr/>
            </p:nvSpPr>
            <p:spPr>
              <a:xfrm rot="18136109" flipH="1" flipV="1">
                <a:off x="514350" y="321310"/>
                <a:ext cx="228600" cy="342900"/>
              </a:xfrm>
              <a:prstGeom prst="arc">
                <a:avLst/>
              </a:prstGeom>
              <a:ln>
                <a:solidFill>
                  <a:srgbClr val="15BD2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Arc 19"/>
              <p:cNvSpPr/>
              <p:nvPr/>
            </p:nvSpPr>
            <p:spPr>
              <a:xfrm rot="18136109" flipH="1" flipV="1">
                <a:off x="57150" y="527050"/>
                <a:ext cx="228600" cy="342900"/>
              </a:xfrm>
              <a:prstGeom prst="arc">
                <a:avLst/>
              </a:prstGeom>
              <a:ln>
                <a:solidFill>
                  <a:srgbClr val="15BD2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02945" y="594360"/>
              <a:ext cx="1714500" cy="812800"/>
              <a:chOff x="0" y="0"/>
              <a:chExt cx="1714500" cy="812800"/>
            </a:xfrm>
          </p:grpSpPr>
          <p:sp>
            <p:nvSpPr>
              <p:cNvPr id="13" name="Arc 12"/>
              <p:cNvSpPr/>
              <p:nvPr/>
            </p:nvSpPr>
            <p:spPr>
              <a:xfrm rot="18136109" flipH="1" flipV="1">
                <a:off x="1428750" y="-57150"/>
                <a:ext cx="228600" cy="342900"/>
              </a:xfrm>
              <a:prstGeom prst="arc">
                <a:avLst/>
              </a:prstGeom>
              <a:ln>
                <a:solidFill>
                  <a:srgbClr val="15BD2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Arc 13"/>
              <p:cNvSpPr/>
              <p:nvPr/>
            </p:nvSpPr>
            <p:spPr>
              <a:xfrm rot="18136109" flipH="1" flipV="1">
                <a:off x="994410" y="115570"/>
                <a:ext cx="228600" cy="342900"/>
              </a:xfrm>
              <a:prstGeom prst="arc">
                <a:avLst/>
              </a:prstGeom>
              <a:ln>
                <a:solidFill>
                  <a:srgbClr val="15BD2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 rot="18136109" flipH="1" flipV="1">
                <a:off x="514350" y="321310"/>
                <a:ext cx="228600" cy="342900"/>
              </a:xfrm>
              <a:prstGeom prst="arc">
                <a:avLst/>
              </a:prstGeom>
              <a:ln>
                <a:solidFill>
                  <a:srgbClr val="15BD2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Arc 15"/>
              <p:cNvSpPr/>
              <p:nvPr/>
            </p:nvSpPr>
            <p:spPr>
              <a:xfrm rot="18136109" flipH="1" flipV="1">
                <a:off x="57150" y="527050"/>
                <a:ext cx="228600" cy="342900"/>
              </a:xfrm>
              <a:prstGeom prst="arc">
                <a:avLst/>
              </a:prstGeom>
              <a:ln>
                <a:solidFill>
                  <a:srgbClr val="15BD2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8467" y="2305198"/>
            <a:ext cx="4206933" cy="394320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4724400"/>
            <a:ext cx="609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20CCE"/>
                </a:solidFill>
              </a:rPr>
              <a:t>RF power is coupled to the cavity </a:t>
            </a:r>
            <a:r>
              <a:rPr lang="en-US" dirty="0" smtClean="0">
                <a:solidFill>
                  <a:srgbClr val="010101"/>
                </a:solidFill>
              </a:rPr>
              <a:t>by rows of input      couplers along the top/bottom lobes.</a:t>
            </a:r>
          </a:p>
          <a:p>
            <a:r>
              <a:rPr lang="en-US" dirty="0" smtClean="0">
                <a:solidFill>
                  <a:srgbClr val="020CCE"/>
                </a:solidFill>
              </a:rPr>
              <a:t>RF power is coupled from the cavity </a:t>
            </a:r>
            <a:r>
              <a:rPr lang="en-US" dirty="0" smtClean="0">
                <a:solidFill>
                  <a:srgbClr val="010101"/>
                </a:solidFill>
              </a:rPr>
              <a:t>to the             synchronous bunches traversing the slot gap.</a:t>
            </a:r>
          </a:p>
          <a:p>
            <a:r>
              <a:rPr lang="en-US" dirty="0" smtClean="0">
                <a:solidFill>
                  <a:srgbClr val="020CCE"/>
                </a:solidFill>
              </a:rPr>
              <a:t>The cavity serves as a linear transformer.</a:t>
            </a:r>
          </a:p>
          <a:p>
            <a:r>
              <a:rPr lang="en-US" dirty="0" smtClean="0">
                <a:solidFill>
                  <a:srgbClr val="010101"/>
                </a:solidFill>
              </a:rPr>
              <a:t>Its geometry accommodates transverse mode suppression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35" name="Isosceles Triangle 34"/>
          <p:cNvSpPr/>
          <p:nvPr/>
        </p:nvSpPr>
        <p:spPr>
          <a:xfrm rot="14265131">
            <a:off x="2148784" y="2846130"/>
            <a:ext cx="457200" cy="533400"/>
          </a:xfrm>
          <a:prstGeom prst="triangle">
            <a:avLst/>
          </a:prstGeom>
          <a:solidFill>
            <a:srgbClr val="26E8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14265131">
            <a:off x="3081462" y="2420255"/>
            <a:ext cx="457200" cy="533400"/>
          </a:xfrm>
          <a:prstGeom prst="triangle">
            <a:avLst/>
          </a:prstGeom>
          <a:solidFill>
            <a:srgbClr val="26E8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4265131">
            <a:off x="4072062" y="2012045"/>
            <a:ext cx="457200" cy="533400"/>
          </a:xfrm>
          <a:prstGeom prst="triangle">
            <a:avLst/>
          </a:prstGeom>
          <a:solidFill>
            <a:srgbClr val="26E8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14265131">
            <a:off x="4986462" y="1618345"/>
            <a:ext cx="457200" cy="533400"/>
          </a:xfrm>
          <a:prstGeom prst="triangle">
            <a:avLst/>
          </a:prstGeom>
          <a:solidFill>
            <a:srgbClr val="26E8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4265131">
            <a:off x="2100138" y="3995055"/>
            <a:ext cx="457200" cy="533400"/>
          </a:xfrm>
          <a:prstGeom prst="triangle">
            <a:avLst/>
          </a:prstGeom>
          <a:solidFill>
            <a:srgbClr val="26E8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4265131">
            <a:off x="3032816" y="3569180"/>
            <a:ext cx="457200" cy="533400"/>
          </a:xfrm>
          <a:prstGeom prst="triangle">
            <a:avLst/>
          </a:prstGeom>
          <a:solidFill>
            <a:srgbClr val="26E8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 rot="14265131">
            <a:off x="4023416" y="3160970"/>
            <a:ext cx="457200" cy="533400"/>
          </a:xfrm>
          <a:prstGeom prst="triangle">
            <a:avLst/>
          </a:prstGeom>
          <a:solidFill>
            <a:srgbClr val="26E8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 rot="14265131">
            <a:off x="4937816" y="2767270"/>
            <a:ext cx="457200" cy="533400"/>
          </a:xfrm>
          <a:prstGeom prst="triangle">
            <a:avLst/>
          </a:prstGeom>
          <a:solidFill>
            <a:srgbClr val="26E8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21231439">
            <a:off x="5551850" y="3714728"/>
            <a:ext cx="381000" cy="457200"/>
          </a:xfrm>
          <a:prstGeom prst="arc">
            <a:avLst/>
          </a:prstGeom>
          <a:ln>
            <a:solidFill>
              <a:srgbClr val="26E8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784667" y="3733800"/>
            <a:ext cx="4038600" cy="1066800"/>
          </a:xfrm>
          <a:prstGeom prst="straightConnector1">
            <a:avLst/>
          </a:prstGeom>
          <a:ln w="9525" cmpd="sng">
            <a:solidFill>
              <a:srgbClr val="020CC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 rot="20885607">
            <a:off x="6003867" y="4305300"/>
            <a:ext cx="762000" cy="152400"/>
          </a:xfrm>
          <a:prstGeom prst="ellipse">
            <a:avLst/>
          </a:prstGeom>
          <a:solidFill>
            <a:srgbClr val="020CCE"/>
          </a:solidFill>
          <a:ln>
            <a:solidFill>
              <a:srgbClr val="020CC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 rot="20685586">
            <a:off x="4540218" y="5201702"/>
            <a:ext cx="139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Energy coupled in</a:t>
            </a:r>
            <a:endParaRPr lang="en-US" i="1" dirty="0">
              <a:solidFill>
                <a:srgbClr val="008000"/>
              </a:solidFill>
            </a:endParaRPr>
          </a:p>
        </p:txBody>
      </p:sp>
      <p:cxnSp>
        <p:nvCxnSpPr>
          <p:cNvPr id="55" name="Curved Connector 54"/>
          <p:cNvCxnSpPr/>
          <p:nvPr/>
        </p:nvCxnSpPr>
        <p:spPr>
          <a:xfrm flipV="1">
            <a:off x="5181600" y="5257800"/>
            <a:ext cx="533400" cy="228600"/>
          </a:xfrm>
          <a:prstGeom prst="curvedConnector3">
            <a:avLst/>
          </a:prstGeom>
          <a:ln w="9525" cmpd="sng">
            <a:solidFill>
              <a:srgbClr val="26E86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20685586">
            <a:off x="4235418" y="3753903"/>
            <a:ext cx="139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20CCE"/>
                </a:solidFill>
              </a:rPr>
              <a:t>Energy coupled out</a:t>
            </a:r>
            <a:endParaRPr lang="en-US" i="1" dirty="0">
              <a:solidFill>
                <a:srgbClr val="020CCE"/>
              </a:solidFill>
            </a:endParaRPr>
          </a:p>
        </p:txBody>
      </p:sp>
      <p:cxnSp>
        <p:nvCxnSpPr>
          <p:cNvPr id="59" name="Curved Connector 58"/>
          <p:cNvCxnSpPr>
            <a:endCxn id="52" idx="1"/>
          </p:cNvCxnSpPr>
          <p:nvPr/>
        </p:nvCxnSpPr>
        <p:spPr>
          <a:xfrm>
            <a:off x="5241867" y="3962400"/>
            <a:ext cx="868271" cy="421960"/>
          </a:xfrm>
          <a:prstGeom prst="curvedConnector2">
            <a:avLst/>
          </a:prstGeom>
          <a:ln w="9525" cmpd="sng">
            <a:solidFill>
              <a:srgbClr val="020CC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Arc 61"/>
          <p:cNvSpPr/>
          <p:nvPr/>
        </p:nvSpPr>
        <p:spPr>
          <a:xfrm rot="21231439">
            <a:off x="5523299" y="5162528"/>
            <a:ext cx="381000" cy="457200"/>
          </a:xfrm>
          <a:prstGeom prst="arc">
            <a:avLst/>
          </a:prstGeom>
          <a:ln>
            <a:solidFill>
              <a:srgbClr val="26E8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89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r>
              <a:rPr lang="en-US" sz="3000" dirty="0" smtClean="0"/>
              <a:t>Linear coupler array to match drive to beam loading, convolutes to suppress </a:t>
            </a:r>
            <a:r>
              <a:rPr lang="en-US" sz="3000" dirty="0" err="1" smtClean="0"/>
              <a:t>multipacting</a:t>
            </a:r>
            <a:endParaRPr lang="en-US" sz="3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33"/>
          <a:stretch/>
        </p:blipFill>
        <p:spPr>
          <a:xfrm>
            <a:off x="838200" y="1143000"/>
            <a:ext cx="6858000" cy="4114800"/>
          </a:xfrm>
        </p:spPr>
      </p:pic>
      <p:sp>
        <p:nvSpPr>
          <p:cNvPr id="8" name="TextBox 7"/>
          <p:cNvSpPr txBox="1"/>
          <p:nvPr/>
        </p:nvSpPr>
        <p:spPr>
          <a:xfrm>
            <a:off x="304800" y="5156537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20CCE"/>
                </a:solidFill>
              </a:rPr>
              <a:t>Distributed drive matches to distributed beam loading for stability under high beam loading.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Note: this requires that all orbits are made very close to isochronicity…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3975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10101"/>
                </a:solidFill>
              </a:rPr>
              <a:t>Each coupler driven by solid state amplifier</a:t>
            </a:r>
            <a:endParaRPr lang="en-US" sz="2000" dirty="0">
              <a:solidFill>
                <a:srgbClr val="01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2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9154" y="1143000"/>
            <a:ext cx="8077200" cy="4800600"/>
          </a:xfrm>
          <a:noFill/>
        </p:spPr>
        <p:txBody>
          <a:bodyPr>
            <a:noAutofit/>
          </a:bodyPr>
          <a:lstStyle/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Motivation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Proton driver for Accelerator-Driven Subcritical Fission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What limits beam current in cyclotrons</a:t>
            </a:r>
          </a:p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Superconducting RF </a:t>
            </a:r>
            <a:r>
              <a:rPr lang="en-US" sz="2000" i="0" dirty="0" smtClean="0">
                <a:solidFill>
                  <a:schemeClr val="tx1">
                    <a:lumMod val="65000"/>
                  </a:schemeClr>
                </a:solidFill>
              </a:rPr>
              <a:t>Cavity		Fully </a:t>
            </a:r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separate all orbits</a:t>
            </a:r>
          </a:p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Beam Transport Channel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Control betatron tunes throughout acceleration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Magnetic design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Winding prototype</a:t>
            </a:r>
          </a:p>
          <a:p>
            <a:r>
              <a:rPr lang="en-US" sz="2000" i="0" dirty="0">
                <a:solidFill>
                  <a:schemeClr val="bg1"/>
                </a:solidFill>
              </a:rPr>
              <a:t>Sector Dipoles</a:t>
            </a:r>
          </a:p>
          <a:p>
            <a:pPr lvl="1"/>
            <a:r>
              <a:rPr lang="en-US" sz="2000" i="0" dirty="0">
                <a:solidFill>
                  <a:schemeClr val="bg1"/>
                </a:solidFill>
              </a:rPr>
              <a:t>Flux-coupled stack</a:t>
            </a:r>
          </a:p>
          <a:p>
            <a:pPr lvl="1"/>
            <a:r>
              <a:rPr lang="en-US" sz="2000" i="0" dirty="0">
                <a:solidFill>
                  <a:schemeClr val="bg1"/>
                </a:solidFill>
              </a:rPr>
              <a:t>Fringe field reduction</a:t>
            </a:r>
          </a:p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Beam Dynamics</a:t>
            </a:r>
          </a:p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Future Work</a:t>
            </a:r>
          </a:p>
          <a:p>
            <a:pPr marL="457200" lvl="1" indent="0">
              <a:buNone/>
            </a:pPr>
            <a:endParaRPr lang="en-US" sz="24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i="0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cap="none" dirty="0" smtClean="0">
                <a:solidFill>
                  <a:srgbClr val="500000"/>
                </a:solidFill>
              </a:rPr>
              <a:t>Outline</a:t>
            </a:r>
            <a:endParaRPr lang="en-US" sz="3600" cap="none" dirty="0">
              <a:solidFill>
                <a:srgbClr val="5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267200" y="2438400"/>
            <a:ext cx="838200" cy="0"/>
          </a:xfrm>
          <a:prstGeom prst="straightConnector1">
            <a:avLst/>
          </a:prstGeom>
          <a:ln w="34925">
            <a:solidFill>
              <a:schemeClr val="tx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4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Sector dipoles - Flux-Coupled Stack 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Karie\Downloads\800 MEV Cyclotron Secto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7" b="89403" l="22271" r="651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948" t="5868" r="34026" b="7265"/>
          <a:stretch/>
        </p:blipFill>
        <p:spPr bwMode="auto">
          <a:xfrm>
            <a:off x="4445135" y="1989813"/>
            <a:ext cx="4372294" cy="44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5"/>
          <p:cNvSpPr>
            <a:spLocks noGrp="1"/>
          </p:cNvSpPr>
          <p:nvPr>
            <p:ph sz="quarter" idx="17"/>
          </p:nvPr>
        </p:nvSpPr>
        <p:spPr>
          <a:xfrm>
            <a:off x="1066800" y="5067701"/>
            <a:ext cx="2500822" cy="70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Beam Planes</a:t>
            </a:r>
            <a:endParaRPr lang="en-US" sz="2000" i="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63379" y="3953703"/>
            <a:ext cx="2189797" cy="135234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9906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Levitated-pole design originated at Riken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Common warm-iron flux return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Each gap formed by a pair of cold-iron flux plates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Multiple SFCs in single footprint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~1 T dipole field, isochronous B(r)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Geometric wedges (optimum for rf)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05622" y="4537293"/>
            <a:ext cx="2247554" cy="76875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05622" y="5118321"/>
            <a:ext cx="2299778" cy="18773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4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Sector Dipole Modeling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71800" y="3091064"/>
            <a:ext cx="7086600" cy="3412387"/>
            <a:chOff x="2139308" y="2819401"/>
            <a:chExt cx="8801476" cy="4114799"/>
          </a:xfrm>
        </p:grpSpPr>
        <p:pic>
          <p:nvPicPr>
            <p:cNvPr id="8" name="Picture 7"/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9308" y="2819401"/>
              <a:ext cx="5556892" cy="4114799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811004" y="3521813"/>
              <a:ext cx="3129780" cy="2709973"/>
              <a:chOff x="3195638" y="2314891"/>
              <a:chExt cx="2752725" cy="2307728"/>
            </a:xfrm>
          </p:grpSpPr>
          <p:pic>
            <p:nvPicPr>
              <p:cNvPr id="10" name="Picture 9" descr="C:\Users\Karie\Downloads\nolines.jpg"/>
              <p:cNvPicPr/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195638" y="2399982"/>
                <a:ext cx="476250" cy="21431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3567748" y="2314891"/>
                <a:ext cx="2380615" cy="2307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Lucida Sans" pitchFamily="34" charset="0"/>
                    <a:ea typeface="Times New Roman"/>
                  </a:rPr>
                  <a:t>1.8 </a:t>
                </a:r>
              </a:p>
              <a:p>
                <a:pPr marL="0" marR="0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Lucida Sans" pitchFamily="34" charset="0"/>
                    <a:ea typeface="Times New Roman"/>
                  </a:rPr>
                  <a:t>1.6 </a:t>
                </a:r>
              </a:p>
              <a:p>
                <a:pPr marL="0" marR="0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Lucida Sans" pitchFamily="34" charset="0"/>
                    <a:ea typeface="Times New Roman"/>
                  </a:rPr>
                  <a:t>1.4 </a:t>
                </a:r>
              </a:p>
              <a:p>
                <a:pPr marL="0" marR="0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Lucida Sans" pitchFamily="34" charset="0"/>
                    <a:ea typeface="Times New Roman"/>
                  </a:rPr>
                  <a:t>1.2 </a:t>
                </a:r>
              </a:p>
              <a:p>
                <a:pPr marL="0" marR="0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Lucida Sans" pitchFamily="34" charset="0"/>
                    <a:ea typeface="Times New Roman"/>
                  </a:rPr>
                  <a:t>1   </a:t>
                </a:r>
              </a:p>
              <a:p>
                <a:pPr marL="0" marR="0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Lucida Sans" pitchFamily="34" charset="0"/>
                    <a:ea typeface="Times New Roman"/>
                  </a:rPr>
                  <a:t>0.8 </a:t>
                </a:r>
              </a:p>
              <a:p>
                <a:pPr marL="0" marR="0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Lucida Sans" pitchFamily="34" charset="0"/>
                    <a:ea typeface="Times New Roman"/>
                  </a:rPr>
                  <a:t>0.6 </a:t>
                </a:r>
              </a:p>
              <a:p>
                <a:pPr marL="0" marR="0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Lucida Sans" pitchFamily="34" charset="0"/>
                    <a:ea typeface="Times New Roman"/>
                  </a:rPr>
                  <a:t>0.4</a:t>
                </a:r>
              </a:p>
              <a:p>
                <a:pPr marL="0" marR="0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Lucida Sans" pitchFamily="34" charset="0"/>
                    <a:ea typeface="Times New Roman"/>
                  </a:rPr>
                  <a:t>0.2</a:t>
                </a:r>
              </a:p>
            </p:txBody>
          </p:sp>
        </p:grpSp>
      </p:grpSp>
      <p:sp>
        <p:nvSpPr>
          <p:cNvPr id="12" name="Content Placeholder 5"/>
          <p:cNvSpPr txBox="1">
            <a:spLocks/>
          </p:cNvSpPr>
          <p:nvPr/>
        </p:nvSpPr>
        <p:spPr>
          <a:xfrm>
            <a:off x="2590800" y="5715000"/>
            <a:ext cx="489071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i="0" dirty="0" smtClean="0"/>
              <a:t>Mid-plane magnetic flux density (T)</a:t>
            </a:r>
            <a:endParaRPr lang="en-US" b="1" i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21251"/>
            <a:ext cx="4795838" cy="30390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15000" y="1429979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Top half of single stack cyclotron for modeling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Fringe Field Reduction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01" y="1981200"/>
            <a:ext cx="7481888" cy="3745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2544" y="66530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Superconducting cavities require the magnetic flux density to be less than 40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mT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 10 cm from the warm iron flux return.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8558" y="4267200"/>
            <a:ext cx="2931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Cold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iron pole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piece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590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Warm-iron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flux return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336869" y="4572000"/>
            <a:ext cx="351477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2895600"/>
            <a:ext cx="2169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Fringe field suppression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2227521" y="3603486"/>
            <a:ext cx="363279" cy="5113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09800" y="3581400"/>
            <a:ext cx="1334523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5105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10101"/>
                </a:solidFill>
                <a:latin typeface="Calibri"/>
                <a:cs typeface="Calibri"/>
              </a:rPr>
              <a:t>MgB</a:t>
            </a:r>
            <a:r>
              <a:rPr lang="en-US" sz="2000" baseline="-25000" dirty="0" smtClean="0">
                <a:solidFill>
                  <a:srgbClr val="010101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rgbClr val="010101"/>
                </a:solidFill>
                <a:latin typeface="Calibri"/>
                <a:cs typeface="Calibri"/>
              </a:rPr>
              <a:t> main windings</a:t>
            </a:r>
            <a:endParaRPr lang="en-US" sz="2000" dirty="0">
              <a:solidFill>
                <a:srgbClr val="01010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9552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Levitated pole method first pioneered at Riken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</a:rPr>
              <a:t> 	     </a:t>
            </a:r>
            <a:r>
              <a:rPr lang="en-US" dirty="0" err="1" smtClean="0">
                <a:solidFill>
                  <a:srgbClr val="008000"/>
                </a:solidFill>
              </a:rPr>
              <a:t>mT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1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9154" y="1143000"/>
            <a:ext cx="8077200" cy="5105400"/>
          </a:xfrm>
          <a:noFill/>
        </p:spPr>
        <p:txBody>
          <a:bodyPr>
            <a:noAutofit/>
          </a:bodyPr>
          <a:lstStyle/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Motivation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Proton driver for Accelerator-Driven Subcritical Fission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What limits beam current in cyclotrons</a:t>
            </a:r>
          </a:p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Superconducting RF </a:t>
            </a:r>
            <a:r>
              <a:rPr lang="en-US" sz="2000" i="0" dirty="0" smtClean="0">
                <a:solidFill>
                  <a:schemeClr val="tx1">
                    <a:lumMod val="65000"/>
                  </a:schemeClr>
                </a:solidFill>
              </a:rPr>
              <a:t>Cavity 		Fully </a:t>
            </a:r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separate all orbits</a:t>
            </a:r>
          </a:p>
          <a:p>
            <a:r>
              <a:rPr lang="en-US" sz="2000" i="0" dirty="0">
                <a:solidFill>
                  <a:schemeClr val="bg1"/>
                </a:solidFill>
              </a:rPr>
              <a:t>Beam Transport Channel</a:t>
            </a:r>
          </a:p>
          <a:p>
            <a:pPr lvl="1"/>
            <a:r>
              <a:rPr lang="en-US" sz="2000" i="0" dirty="0">
                <a:solidFill>
                  <a:schemeClr val="bg1"/>
                </a:solidFill>
              </a:rPr>
              <a:t>Control betatron tunes throughout acceleration</a:t>
            </a:r>
          </a:p>
          <a:p>
            <a:pPr lvl="1"/>
            <a:r>
              <a:rPr lang="en-US" sz="2000" i="0" dirty="0">
                <a:solidFill>
                  <a:schemeClr val="bg1"/>
                </a:solidFill>
              </a:rPr>
              <a:t>Magnetic design</a:t>
            </a:r>
          </a:p>
          <a:p>
            <a:pPr lvl="1"/>
            <a:r>
              <a:rPr lang="en-US" sz="2000" i="0" dirty="0">
                <a:solidFill>
                  <a:schemeClr val="bg1"/>
                </a:solidFill>
              </a:rPr>
              <a:t>Winding prototype</a:t>
            </a:r>
          </a:p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Sector Dipoles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Flux-coupled stack</a:t>
            </a:r>
          </a:p>
          <a:p>
            <a:pPr lvl="1"/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Fringe field reduction</a:t>
            </a:r>
          </a:p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Beam Dynamics</a:t>
            </a:r>
          </a:p>
          <a:p>
            <a:r>
              <a:rPr lang="en-US" sz="2000" i="0" dirty="0">
                <a:solidFill>
                  <a:schemeClr val="tx1">
                    <a:lumMod val="65000"/>
                  </a:schemeClr>
                </a:solidFill>
              </a:rPr>
              <a:t>Future Work</a:t>
            </a:r>
          </a:p>
          <a:p>
            <a:pPr marL="457200" lvl="1" indent="0">
              <a:buNone/>
            </a:pPr>
            <a:endParaRPr lang="en-US" sz="24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i="0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cap="none" dirty="0" smtClean="0">
                <a:solidFill>
                  <a:srgbClr val="500000"/>
                </a:solidFill>
              </a:rPr>
              <a:t>Outline</a:t>
            </a:r>
            <a:endParaRPr lang="en-US" sz="3600" cap="none" dirty="0">
              <a:solidFill>
                <a:srgbClr val="5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267200" y="2438400"/>
            <a:ext cx="838200" cy="0"/>
          </a:xfrm>
          <a:prstGeom prst="straightConnector1">
            <a:avLst/>
          </a:prstGeom>
          <a:ln w="34925">
            <a:solidFill>
              <a:schemeClr val="tx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9154" y="1143000"/>
            <a:ext cx="8077200" cy="5181600"/>
          </a:xfrm>
          <a:noFill/>
        </p:spPr>
        <p:txBody>
          <a:bodyPr>
            <a:noAutofit/>
          </a:bodyPr>
          <a:lstStyle/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lvl="1"/>
            <a:r>
              <a:rPr lang="en-US" sz="2000" i="0" dirty="0" smtClean="0"/>
              <a:t>Proton driver for Accelerator-Driven Subcritical Fission</a:t>
            </a:r>
            <a:endParaRPr lang="en-US" sz="2000" i="0" dirty="0"/>
          </a:p>
          <a:p>
            <a:pPr lvl="1"/>
            <a:r>
              <a:rPr lang="en-US" sz="2000" i="0" dirty="0"/>
              <a:t>What limits beam current in </a:t>
            </a:r>
            <a:r>
              <a:rPr lang="en-US" sz="2000" i="0" dirty="0" smtClean="0"/>
              <a:t>cyclotrons?</a:t>
            </a:r>
            <a:endParaRPr lang="en-US" sz="2000" i="0" dirty="0"/>
          </a:p>
          <a:p>
            <a:r>
              <a:rPr lang="en-US" sz="2000" i="0" dirty="0"/>
              <a:t>Superconducting RF </a:t>
            </a:r>
            <a:r>
              <a:rPr lang="en-US" sz="2000" i="0" dirty="0" smtClean="0"/>
              <a:t>Cavity</a:t>
            </a:r>
          </a:p>
          <a:p>
            <a:pPr lvl="1"/>
            <a:r>
              <a:rPr lang="en-US" sz="2000" i="0" dirty="0" smtClean="0"/>
              <a:t>Fully separate all </a:t>
            </a:r>
            <a:r>
              <a:rPr lang="en-US" sz="2000" i="0" dirty="0" smtClean="0"/>
              <a:t>orbits</a:t>
            </a:r>
          </a:p>
          <a:p>
            <a:pPr lvl="1"/>
            <a:r>
              <a:rPr lang="en-US" sz="2000" i="0" dirty="0" smtClean="0"/>
              <a:t>Distributed coupling to match beam loading</a:t>
            </a:r>
            <a:endParaRPr lang="en-US" sz="2000" i="0" dirty="0"/>
          </a:p>
          <a:p>
            <a:r>
              <a:rPr lang="en-US" sz="2000" i="0" dirty="0"/>
              <a:t>Beam Transport Channel</a:t>
            </a:r>
          </a:p>
          <a:p>
            <a:pPr lvl="1"/>
            <a:r>
              <a:rPr lang="en-US" sz="2000" i="0" dirty="0" smtClean="0"/>
              <a:t>Control betatron tunes throughout acceleration</a:t>
            </a:r>
          </a:p>
          <a:p>
            <a:pPr lvl="1"/>
            <a:r>
              <a:rPr lang="en-US" sz="2000" i="0" dirty="0" smtClean="0"/>
              <a:t>Magnetic design</a:t>
            </a:r>
            <a:endParaRPr lang="en-US" sz="2000" i="0" dirty="0"/>
          </a:p>
          <a:p>
            <a:pPr lvl="1"/>
            <a:r>
              <a:rPr lang="en-US" sz="2000" i="0" dirty="0" smtClean="0"/>
              <a:t>Winding </a:t>
            </a:r>
            <a:r>
              <a:rPr lang="en-US" sz="2000" i="0" dirty="0"/>
              <a:t>prototype</a:t>
            </a:r>
          </a:p>
          <a:p>
            <a:r>
              <a:rPr lang="en-US" sz="2000" i="0" dirty="0" smtClean="0"/>
              <a:t>Sector Dipoles</a:t>
            </a:r>
          </a:p>
          <a:p>
            <a:pPr lvl="1"/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</a:rPr>
              <a:t>Flux-coupled </a:t>
            </a:r>
            <a:r>
              <a:rPr lang="en-US" sz="2000" i="0" dirty="0"/>
              <a:t>s</a:t>
            </a:r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</a:rPr>
              <a:t>tack</a:t>
            </a:r>
          </a:p>
          <a:p>
            <a:pPr lvl="1"/>
            <a:r>
              <a:rPr lang="en-US" sz="2000" i="0" dirty="0" smtClean="0"/>
              <a:t>Fringe </a:t>
            </a:r>
            <a:r>
              <a:rPr lang="en-US" sz="2000" i="0" dirty="0"/>
              <a:t>f</a:t>
            </a:r>
            <a:r>
              <a:rPr lang="en-US" sz="2000" i="0" dirty="0" smtClean="0"/>
              <a:t>ield reduction</a:t>
            </a:r>
            <a:endParaRPr lang="en-US" sz="20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i="0" dirty="0" smtClean="0"/>
              <a:t>Beam Dynamics</a:t>
            </a:r>
          </a:p>
          <a:p>
            <a:pPr marL="457200" lvl="1" indent="0">
              <a:buNone/>
            </a:pPr>
            <a:endParaRPr lang="en-US" sz="24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i="0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cap="none" dirty="0" smtClean="0">
                <a:solidFill>
                  <a:srgbClr val="500000"/>
                </a:solidFill>
              </a:rPr>
              <a:t>Outline</a:t>
            </a:r>
            <a:endParaRPr lang="en-US" sz="3600" cap="none" dirty="0">
              <a:solidFill>
                <a:srgbClr val="5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9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F-D doublet on each </a:t>
            </a:r>
            <a:r>
              <a:rPr lang="en-US" dirty="0" smtClean="0">
                <a:solidFill>
                  <a:srgbClr val="800000"/>
                </a:solidFill>
              </a:rPr>
              <a:t>orbit</a:t>
            </a:r>
            <a:r>
              <a:rPr lang="en-US" dirty="0">
                <a:solidFill>
                  <a:srgbClr val="800000"/>
                </a:solidFill>
              </a:rPr>
              <a:t>,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each sector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5105400"/>
            <a:ext cx="7086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0" dirty="0" smtClean="0"/>
              <a:t>BTC dimension set by beam separation at </a:t>
            </a:r>
            <a:r>
              <a:rPr lang="en-US" sz="2000" i="0" dirty="0" smtClean="0"/>
              <a:t>extraction</a:t>
            </a:r>
          </a:p>
          <a:p>
            <a:pPr marL="0" indent="0">
              <a:buNone/>
            </a:pPr>
            <a:r>
              <a:rPr lang="en-US" sz="2000" b="1" i="0" dirty="0" smtClean="0">
                <a:solidFill>
                  <a:srgbClr val="020CCE"/>
                </a:solidFill>
              </a:rPr>
              <a:t>&gt;80% of horizontal aperture is useful for orbits.</a:t>
            </a:r>
            <a:endParaRPr lang="en-US" sz="2000" b="1" i="0" dirty="0">
              <a:solidFill>
                <a:srgbClr val="020CCE"/>
              </a:solidFill>
            </a:endParaRPr>
          </a:p>
        </p:txBody>
      </p:sp>
      <p:pic>
        <p:nvPicPr>
          <p:cNvPr id="6" name="Picture 2" descr="C:\Users\Karie\Downloads\Sector Magnet With Quads (2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14400"/>
            <a:ext cx="489038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166754" y="1739179"/>
            <a:ext cx="381000" cy="260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2" idx="3"/>
          </p:cNvCxnSpPr>
          <p:nvPr/>
        </p:nvCxnSpPr>
        <p:spPr>
          <a:xfrm flipH="1" flipV="1">
            <a:off x="4222550" y="1961260"/>
            <a:ext cx="629969" cy="1772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62446" y="1847500"/>
            <a:ext cx="32099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31459" y="4191000"/>
            <a:ext cx="1917141" cy="0"/>
          </a:xfrm>
          <a:prstGeom prst="straightConnector1">
            <a:avLst/>
          </a:prstGeom>
          <a:ln w="38100">
            <a:solidFill>
              <a:srgbClr val="020CCE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73080" y="4234934"/>
            <a:ext cx="8835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20CCE"/>
                </a:solidFill>
                <a:latin typeface="Lucida Sans" pitchFamily="34" charset="0"/>
              </a:rPr>
              <a:t>5.6cm</a:t>
            </a:r>
            <a:endParaRPr lang="en-US" dirty="0">
              <a:solidFill>
                <a:srgbClr val="020CCE"/>
              </a:solidFill>
              <a:latin typeface="Lucida Sans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34098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" pitchFamily="34" charset="0"/>
              </a:rPr>
              <a:t>F</a:t>
            </a:r>
            <a:endParaRPr lang="en-US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33336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Sans" pitchFamily="34" charset="0"/>
              </a:rPr>
              <a:t>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52519" y="1869271"/>
            <a:ext cx="3986681" cy="2254538"/>
            <a:chOff x="4852519" y="1869271"/>
            <a:chExt cx="3986681" cy="2254538"/>
          </a:xfrm>
        </p:grpSpPr>
        <p:pic>
          <p:nvPicPr>
            <p:cNvPr id="19" name="Picture 18" descr="J:\Quad Body with Wires Iso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67" t="27840" r="34061" b="8"/>
            <a:stretch/>
          </p:blipFill>
          <p:spPr bwMode="auto">
            <a:xfrm flipH="1">
              <a:off x="6044540" y="1869271"/>
              <a:ext cx="2794660" cy="221880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J:\Quad Body with Wires Iso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970" b="100000" l="12482" r="57504">
                          <a14:foregroundMark x1="39341" y1="88752" x2="39341" y2="88752"/>
                          <a14:foregroundMark x1="43268" y1="40878" x2="43268" y2="40878"/>
                          <a14:foregroundMark x1="51964" y1="79012" x2="51964" y2="79012"/>
                          <a14:foregroundMark x1="33801" y1="38820" x2="33801" y2="38820"/>
                          <a14:foregroundMark x1="51753" y1="55144" x2="51753" y2="55144"/>
                          <a14:foregroundMark x1="48036" y1="40466" x2="48036" y2="40466"/>
                          <a14:foregroundMark x1="53366" y1="72840" x2="53366" y2="728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67" t="27840" r="44650" b="8"/>
            <a:stretch/>
          </p:blipFill>
          <p:spPr bwMode="auto">
            <a:xfrm flipH="1">
              <a:off x="4852519" y="1905000"/>
              <a:ext cx="2157881" cy="221880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615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5052" y="914400"/>
            <a:ext cx="4008419" cy="1638300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 smtClean="0">
                <a:solidFill>
                  <a:schemeClr val="bg1">
                    <a:lumMod val="50000"/>
                  </a:schemeClr>
                </a:solidFill>
              </a:rPr>
              <a:t>Dipole Windings </a:t>
            </a:r>
          </a:p>
          <a:p>
            <a:r>
              <a:rPr lang="en-US" i="0" dirty="0" smtClean="0">
                <a:solidFill>
                  <a:schemeClr val="bg1">
                    <a:lumMod val="50000"/>
                  </a:schemeClr>
                </a:solidFill>
              </a:rPr>
              <a:t>Up to 20 </a:t>
            </a:r>
            <a:r>
              <a:rPr lang="en-US" i="0" dirty="0" err="1" smtClean="0">
                <a:solidFill>
                  <a:schemeClr val="bg1">
                    <a:lumMod val="50000"/>
                  </a:schemeClr>
                </a:solidFill>
              </a:rPr>
              <a:t>mT</a:t>
            </a:r>
            <a:endParaRPr lang="en-US" i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0" dirty="0" smtClean="0">
                <a:solidFill>
                  <a:schemeClr val="bg1">
                    <a:lumMod val="50000"/>
                  </a:schemeClr>
                </a:solidFill>
              </a:rPr>
              <a:t>Act as corrector for isochronicity, </a:t>
            </a:r>
          </a:p>
          <a:p>
            <a:r>
              <a:rPr lang="en-US" i="0" dirty="0"/>
              <a:t>S</a:t>
            </a:r>
            <a:r>
              <a:rPr lang="en-US" i="0" dirty="0" smtClean="0">
                <a:solidFill>
                  <a:schemeClr val="bg1">
                    <a:lumMod val="50000"/>
                  </a:schemeClr>
                </a:solidFill>
              </a:rPr>
              <a:t>eptum for injection/extraction</a:t>
            </a:r>
            <a:endParaRPr lang="en-US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Transport Channel (BTC)</a:t>
            </a:r>
            <a:endParaRPr lang="en-US" dirty="0"/>
          </a:p>
        </p:txBody>
      </p:sp>
      <p:pic>
        <p:nvPicPr>
          <p:cNvPr id="5" name="Picture 3" descr="Z:\ADS Main File Share\Documents (Root Folder)\CAD Pictures\2013 Pictures\Complete Quad Assembly Iso 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54" b="86901" l="25538" r="73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703" t="24580" r="26460" b="11000"/>
          <a:stretch/>
        </p:blipFill>
        <p:spPr bwMode="auto">
          <a:xfrm>
            <a:off x="4110840" y="762000"/>
            <a:ext cx="497944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J:\Quad Body with Wires Iso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984" y="2667000"/>
            <a:ext cx="3562596" cy="3663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646855" y="4208062"/>
            <a:ext cx="4542527" cy="196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i="0" dirty="0" smtClean="0">
                <a:solidFill>
                  <a:schemeClr val="bg1">
                    <a:lumMod val="50000"/>
                  </a:schemeClr>
                </a:solidFill>
              </a:rPr>
              <a:t>Quadrupole Windings </a:t>
            </a:r>
          </a:p>
          <a:p>
            <a:r>
              <a:rPr lang="en-US" i="0" dirty="0">
                <a:solidFill>
                  <a:schemeClr val="bg1">
                    <a:lumMod val="50000"/>
                  </a:schemeClr>
                </a:solidFill>
              </a:rPr>
              <a:t>Up to 6 T/m</a:t>
            </a:r>
          </a:p>
          <a:p>
            <a:r>
              <a:rPr lang="en-US" i="0" dirty="0" smtClean="0">
                <a:solidFill>
                  <a:schemeClr val="bg1">
                    <a:lumMod val="50000"/>
                  </a:schemeClr>
                </a:solidFill>
              </a:rPr>
              <a:t>Panofsky style</a:t>
            </a:r>
          </a:p>
          <a:p>
            <a:r>
              <a:rPr lang="en-US" i="0" dirty="0" smtClean="0">
                <a:solidFill>
                  <a:schemeClr val="bg1">
                    <a:lumMod val="50000"/>
                  </a:schemeClr>
                </a:solidFill>
              </a:rPr>
              <a:t>Alternating-gradient focusing</a:t>
            </a:r>
          </a:p>
          <a:p>
            <a:r>
              <a:rPr lang="en-US" i="0" dirty="0" smtClean="0">
                <a:solidFill>
                  <a:schemeClr val="bg1">
                    <a:lumMod val="50000"/>
                  </a:schemeClr>
                </a:solidFill>
              </a:rPr>
              <a:t>Powered in 6 families to provide total tune control</a:t>
            </a:r>
            <a:endParaRPr lang="en-US" i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i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308" y="6858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7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1" t="10605" r="6137" b="4181"/>
          <a:stretch/>
        </p:blipFill>
        <p:spPr bwMode="auto">
          <a:xfrm>
            <a:off x="152400" y="1066800"/>
            <a:ext cx="4897840" cy="459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 BTC windings use MgB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5308937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Operate with 15-20 K refrigeration cycle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10 x less AC power to refrigerate,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50 x more heat capacity compared to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NbTi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@ 4.2 K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4" name="Picture 1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838200"/>
            <a:ext cx="3386995" cy="487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594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2D Field Modeling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81000" y="5334000"/>
            <a:ext cx="6871855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0" dirty="0" smtClean="0"/>
              <a:t>Wire spacing adjusted to kill multipoles</a:t>
            </a:r>
          </a:p>
          <a:p>
            <a:pPr marL="0" indent="0">
              <a:buNone/>
            </a:pPr>
            <a:r>
              <a:rPr lang="en-US" sz="2000" i="0" dirty="0" smtClean="0"/>
              <a:t>Current density required for 6T/m ~ 235 A</a:t>
            </a:r>
          </a:p>
          <a:p>
            <a:endParaRPr lang="en-US" sz="2000" i="0" dirty="0"/>
          </a:p>
        </p:txBody>
      </p:sp>
      <p:pic>
        <p:nvPicPr>
          <p:cNvPr id="8" name="Picture 2" descr="C:\Users\Karie\Downloads\Quad Profile (1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429" y="1447800"/>
            <a:ext cx="3409771" cy="32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158726" y="1323329"/>
            <a:ext cx="4090554" cy="3705871"/>
            <a:chOff x="4158726" y="1380479"/>
            <a:chExt cx="4090554" cy="3705871"/>
          </a:xfrm>
        </p:grpSpPr>
        <p:grpSp>
          <p:nvGrpSpPr>
            <p:cNvPr id="13" name="Group 12"/>
            <p:cNvGrpSpPr/>
            <p:nvPr/>
          </p:nvGrpSpPr>
          <p:grpSpPr>
            <a:xfrm>
              <a:off x="4158726" y="1380479"/>
              <a:ext cx="3891982" cy="3572521"/>
              <a:chOff x="4158726" y="1380479"/>
              <a:chExt cx="3891982" cy="357252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267200" y="1380479"/>
                <a:ext cx="3783508" cy="3572521"/>
                <a:chOff x="4547755" y="2133600"/>
                <a:chExt cx="3783508" cy="3572521"/>
              </a:xfrm>
            </p:grpSpPr>
            <p:pic>
              <p:nvPicPr>
                <p:cNvPr id="11" name="Picture 10"/>
                <p:cNvPicPr/>
                <p:nvPr/>
              </p:nvPicPr>
              <p:blipFill rotWithShape="1">
                <a:blip r:embed="rId4" cstate="screen">
                  <a:clrChange>
                    <a:clrFrom>
                      <a:srgbClr val="C8C8C8"/>
                    </a:clrFrom>
                    <a:clrTo>
                      <a:srgbClr val="C8C8C8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547755" y="2133600"/>
                  <a:ext cx="3783508" cy="3572521"/>
                </a:xfrm>
                <a:prstGeom prst="rect">
                  <a:avLst/>
                </a:prstGeom>
              </p:spPr>
            </p:pic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005679" y="2444770"/>
                  <a:ext cx="2919121" cy="2873980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2" name="Rectangle 11"/>
              <p:cNvSpPr/>
              <p:nvPr/>
            </p:nvSpPr>
            <p:spPr>
              <a:xfrm>
                <a:off x="4158726" y="1447800"/>
                <a:ext cx="393595" cy="3505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7816325" y="1581150"/>
              <a:ext cx="432955" cy="3505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384"/>
          <a:stretch/>
        </p:blipFill>
        <p:spPr bwMode="auto">
          <a:xfrm>
            <a:off x="7993565" y="1323329"/>
            <a:ext cx="679472" cy="346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79323" y="838200"/>
            <a:ext cx="387407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34400" y="13708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7200" y="4876800"/>
            <a:ext cx="387407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73152" y="838200"/>
            <a:ext cx="348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iron pole piece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4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F-D quads control betatron motion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851" t="1" b="-1826"/>
          <a:stretch/>
        </p:blipFill>
        <p:spPr>
          <a:xfrm>
            <a:off x="0" y="1066800"/>
            <a:ext cx="5167296" cy="25019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2420" y="1704109"/>
            <a:ext cx="1734380" cy="1648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286" y="3276600"/>
            <a:ext cx="3136514" cy="3108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3657600"/>
            <a:ext cx="495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We can lock </a:t>
            </a:r>
            <a:r>
              <a:rPr lang="en-US" dirty="0" err="1">
                <a:solidFill>
                  <a:srgbClr val="008000"/>
                </a:solidFill>
                <a:latin typeface="Symbol" charset="2"/>
                <a:cs typeface="Symbol" charset="2"/>
              </a:rPr>
              <a:t>n</a:t>
            </a:r>
            <a:r>
              <a:rPr lang="en-US" baseline="-25000" dirty="0" err="1" smtClean="0">
                <a:solidFill>
                  <a:srgbClr val="008000"/>
                </a:solidFill>
                <a:latin typeface="Calibri"/>
                <a:cs typeface="Calibri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, </a:t>
            </a:r>
            <a:r>
              <a:rPr lang="en-US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n</a:t>
            </a:r>
            <a:r>
              <a:rPr lang="en-US" baseline="-25000" dirty="0" err="1" smtClean="0">
                <a:solidFill>
                  <a:srgbClr val="008000"/>
                </a:solidFill>
                <a:latin typeface="Calibri"/>
                <a:cs typeface="Calibri"/>
              </a:rPr>
              <a:t>y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 to any desired operating point.</a:t>
            </a:r>
          </a:p>
          <a:p>
            <a:endParaRPr lang="en-US" dirty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BTC quads are tuned in 2 x 5 families.</a:t>
            </a:r>
          </a:p>
          <a:p>
            <a:endParaRPr lang="en-US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Sextupole correctors at exit of each BTC are tuned in 2 x 6 families.</a:t>
            </a:r>
          </a:p>
          <a:p>
            <a:endParaRPr lang="en-US" dirty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First 2 turns each have dedicated families so that they can be tuned first for rational commissioning.</a:t>
            </a:r>
            <a:endParaRPr lang="en-US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41900" y="954153"/>
            <a:ext cx="3618466" cy="2246769"/>
            <a:chOff x="244595" y="2316931"/>
            <a:chExt cx="4937005" cy="3382237"/>
          </a:xfrm>
        </p:grpSpPr>
        <p:grpSp>
          <p:nvGrpSpPr>
            <p:cNvPr id="18" name="Group 17"/>
            <p:cNvGrpSpPr/>
            <p:nvPr/>
          </p:nvGrpSpPr>
          <p:grpSpPr>
            <a:xfrm>
              <a:off x="612774" y="2371797"/>
              <a:ext cx="4568826" cy="3289095"/>
              <a:chOff x="612774" y="2371797"/>
              <a:chExt cx="4568826" cy="328909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6931"/>
              <a:stretch/>
            </p:blipFill>
            <p:spPr>
              <a:xfrm>
                <a:off x="612774" y="2371797"/>
                <a:ext cx="4523427" cy="312555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85800" y="5243904"/>
                <a:ext cx="4495800" cy="41698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Lucida Sans" pitchFamily="34" charset="0"/>
                  </a:rPr>
                  <a:t>0.0  </a:t>
                </a:r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Lucida Sans" pitchFamily="34" charset="0"/>
                  </a:rPr>
                  <a:t>    </a:t>
                </a:r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Lucida Sans" pitchFamily="34" charset="0"/>
                  </a:rPr>
                  <a:t>0.5  </a:t>
                </a:r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Lucida Sans" pitchFamily="34" charset="0"/>
                  </a:rPr>
                  <a:t>     </a:t>
                </a:r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Lucida Sans" pitchFamily="34" charset="0"/>
                  </a:rPr>
                  <a:t>1.0  </a:t>
                </a:r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Lucida Sans" pitchFamily="34" charset="0"/>
                  </a:rPr>
                  <a:t>     1.5      2.0       </a:t>
                </a:r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Lucida Sans" pitchFamily="34" charset="0"/>
                  </a:rPr>
                  <a:t>2.5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Lucida Sans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44595" y="2316931"/>
              <a:ext cx="544792" cy="338223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Lucida Sans" pitchFamily="34" charset="0"/>
                </a:rPr>
                <a:t>5.5</a:t>
              </a:r>
            </a:p>
            <a:p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Lucida Sans" pitchFamily="34" charset="0"/>
                </a:rPr>
                <a:t>   </a:t>
              </a:r>
            </a:p>
            <a:p>
              <a:endParaRPr lang="en-US" sz="1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endParaRPr>
            </a:p>
            <a:p>
              <a:endParaRPr lang="en-US" sz="1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endParaRPr>
            </a:p>
            <a:p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Lucida Sans" pitchFamily="34" charset="0"/>
                </a:rPr>
                <a:t>5.0</a:t>
              </a:r>
            </a:p>
            <a:p>
              <a:endParaRPr lang="en-US" sz="10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endParaRPr>
            </a:p>
            <a:p>
              <a:endParaRPr lang="en-US" sz="1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endParaRPr>
            </a:p>
            <a:p>
              <a:endParaRPr lang="en-US" sz="1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endParaRPr>
            </a:p>
            <a:p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Lucida Sans" pitchFamily="34" charset="0"/>
                </a:rPr>
                <a:t>4.5   </a:t>
              </a:r>
            </a:p>
            <a:p>
              <a:endParaRPr lang="en-US" sz="10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endParaRPr>
            </a:p>
            <a:p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Lucida Sans" pitchFamily="34" charset="0"/>
                </a:rPr>
                <a:t>  </a:t>
              </a:r>
              <a:endParaRPr lang="en-US" sz="10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endParaRPr>
            </a:p>
            <a:p>
              <a:endParaRPr lang="en-US" sz="10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endParaRPr>
            </a:p>
            <a:p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Lucida Sans" pitchFamily="34" charset="0"/>
                </a:rPr>
                <a:t>4.0  </a:t>
              </a:r>
            </a:p>
            <a:p>
              <a:endParaRPr lang="en-US" sz="10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0090" y="699660"/>
            <a:ext cx="609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7F38"/>
                </a:solidFill>
              </a:rPr>
              <a:t>Uniform gradient in each channel: excellent linear </a:t>
            </a:r>
            <a:r>
              <a:rPr lang="en-US" dirty="0" smtClean="0">
                <a:solidFill>
                  <a:srgbClr val="267F38"/>
                </a:solidFill>
              </a:rPr>
              <a:t>dynamics.</a:t>
            </a:r>
            <a:endParaRPr lang="en-US" dirty="0">
              <a:solidFill>
                <a:srgbClr val="267F38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531152" y="3505200"/>
            <a:ext cx="1135848" cy="12700"/>
          </a:xfrm>
          <a:prstGeom prst="line">
            <a:avLst/>
          </a:prstGeom>
          <a:ln w="9525" cmpd="sng">
            <a:solidFill>
              <a:srgbClr val="01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95600" y="3505200"/>
            <a:ext cx="1135848" cy="12700"/>
          </a:xfrm>
          <a:prstGeom prst="line">
            <a:avLst/>
          </a:prstGeom>
          <a:ln w="9525" cmpd="sng">
            <a:solidFill>
              <a:srgbClr val="01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39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We have developed a simulation platform that takes high-current bunches through the spiral orbit, treating it as a spiral transfer line.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2401" y="1524000"/>
            <a:ext cx="7086599" cy="4572000"/>
            <a:chOff x="152400" y="1291108"/>
            <a:chExt cx="8375583" cy="5109692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" y="1291108"/>
              <a:ext cx="8285523" cy="5109692"/>
              <a:chOff x="143356" y="1454822"/>
              <a:chExt cx="8285523" cy="510969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7229" y="1454822"/>
                <a:ext cx="7261650" cy="3987306"/>
              </a:xfrm>
              <a:prstGeom prst="rect">
                <a:avLst/>
              </a:prstGeom>
            </p:spPr>
          </p:pic>
          <p:sp>
            <p:nvSpPr>
              <p:cNvPr id="10" name="Smiley Face 9"/>
              <p:cNvSpPr/>
              <p:nvPr/>
            </p:nvSpPr>
            <p:spPr>
              <a:xfrm>
                <a:off x="143356" y="1709105"/>
                <a:ext cx="719722" cy="719705"/>
              </a:xfrm>
              <a:prstGeom prst="smileyFac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Smiley Face 10"/>
              <p:cNvSpPr/>
              <p:nvPr/>
            </p:nvSpPr>
            <p:spPr>
              <a:xfrm>
                <a:off x="143356" y="3957605"/>
                <a:ext cx="719722" cy="727411"/>
              </a:xfrm>
              <a:prstGeom prst="smileyFac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>
                <a:stCxn id="11" idx="5"/>
              </p:cNvCxnSpPr>
              <p:nvPr/>
            </p:nvCxnSpPr>
            <p:spPr>
              <a:xfrm>
                <a:off x="757677" y="4578489"/>
                <a:ext cx="499951" cy="1928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1" idx="6"/>
              </p:cNvCxnSpPr>
              <p:nvPr/>
            </p:nvCxnSpPr>
            <p:spPr>
              <a:xfrm flipV="1">
                <a:off x="863078" y="4315146"/>
                <a:ext cx="394550" cy="61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1" idx="7"/>
              </p:cNvCxnSpPr>
              <p:nvPr/>
            </p:nvCxnSpPr>
            <p:spPr>
              <a:xfrm flipV="1">
                <a:off x="757677" y="3698697"/>
                <a:ext cx="499951" cy="3654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</p:cNvCxnSpPr>
              <p:nvPr/>
            </p:nvCxnSpPr>
            <p:spPr>
              <a:xfrm>
                <a:off x="863078" y="2068958"/>
                <a:ext cx="394550" cy="146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237161" y="5434843"/>
                <a:ext cx="16594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010101"/>
                    </a:solidFill>
                  </a:rPr>
                  <a:t>Elegant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7" name="Smiley Face 16"/>
              <p:cNvSpPr/>
              <p:nvPr/>
            </p:nvSpPr>
            <p:spPr>
              <a:xfrm>
                <a:off x="185911" y="5434843"/>
                <a:ext cx="571766" cy="566713"/>
              </a:xfrm>
              <a:prstGeom prst="smileyFac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57628" y="6102849"/>
                <a:ext cx="38266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Hyper_TAMU, MPI_TAMU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7" idx="6"/>
                <a:endCxn id="16" idx="1"/>
              </p:cNvCxnSpPr>
              <p:nvPr/>
            </p:nvCxnSpPr>
            <p:spPr>
              <a:xfrm flipV="1">
                <a:off x="757677" y="5696453"/>
                <a:ext cx="479484" cy="217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7" idx="5"/>
                <a:endCxn id="18" idx="1"/>
              </p:cNvCxnSpPr>
              <p:nvPr/>
            </p:nvCxnSpPr>
            <p:spPr>
              <a:xfrm>
                <a:off x="673944" y="5918563"/>
                <a:ext cx="583684" cy="4151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4077827" y="2080429"/>
              <a:ext cx="937815" cy="412767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Later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3251739" y="2215779"/>
              <a:ext cx="826088" cy="493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251738" y="2844828"/>
              <a:ext cx="1583783" cy="412767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access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771331" y="3080901"/>
              <a:ext cx="4804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771330" y="3609662"/>
              <a:ext cx="1433771" cy="412767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access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65595" y="5385517"/>
              <a:ext cx="862388" cy="412767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Later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061610" y="5155887"/>
              <a:ext cx="603986" cy="3152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800600" y="2023408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10101"/>
                </a:solidFill>
              </a:rPr>
              <a:t>Accounts for details of 6-D dynamics: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10101"/>
                </a:solidFill>
              </a:rPr>
              <a:t>resonance dynamics,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olidFill>
                  <a:srgbClr val="010101"/>
                </a:solidFill>
              </a:rPr>
              <a:t>synchro</a:t>
            </a:r>
            <a:r>
              <a:rPr lang="en-US" sz="2000" dirty="0" smtClean="0">
                <a:solidFill>
                  <a:srgbClr val="010101"/>
                </a:solidFill>
              </a:rPr>
              <a:t>-betatron couplings,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10101"/>
                </a:solidFill>
              </a:rPr>
              <a:t>space charge,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10101"/>
                </a:solidFill>
              </a:rPr>
              <a:t>wake fields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10101"/>
                </a:solidFill>
              </a:rPr>
              <a:t>beam loading </a:t>
            </a:r>
            <a:endParaRPr lang="en-US" sz="2000" dirty="0">
              <a:solidFill>
                <a:srgbClr val="01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0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45" y="1209575"/>
            <a:ext cx="2866010" cy="22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15" y="1090084"/>
            <a:ext cx="3122417" cy="33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plot3d_with_boxes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04" y="3661762"/>
            <a:ext cx="3149295" cy="24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0386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Coordinates, </a:t>
            </a:r>
            <a:r>
              <a:rPr lang="en-US" sz="2800" dirty="0" smtClean="0"/>
              <a:t>Mesh, </a:t>
            </a:r>
            <a:r>
              <a:rPr lang="en-US" sz="2800" dirty="0" smtClean="0"/>
              <a:t>Global coordinates,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Beam assumptions…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8375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Equations </a:t>
            </a:r>
            <a:r>
              <a:rPr lang="en-US" sz="2700" dirty="0"/>
              <a:t>of motion </a:t>
            </a:r>
            <a:r>
              <a:rPr lang="en-US" sz="2700" dirty="0" smtClean="0"/>
              <a:t>are </a:t>
            </a:r>
            <a:r>
              <a:rPr lang="en-US" sz="2700" u="sng" dirty="0"/>
              <a:t>nonlinear</a:t>
            </a:r>
            <a:r>
              <a:rPr lang="en-US" sz="2700" dirty="0"/>
              <a:t>, </a:t>
            </a:r>
            <a:r>
              <a:rPr lang="en-US" sz="2700" u="sng" dirty="0"/>
              <a:t>coupled</a:t>
            </a:r>
            <a:r>
              <a:rPr lang="en-US" sz="2700" dirty="0"/>
              <a:t>, </a:t>
            </a:r>
            <a:r>
              <a:rPr lang="en-US" sz="2700" u="sng" dirty="0" smtClean="0"/>
              <a:t>damped</a:t>
            </a:r>
            <a:r>
              <a:rPr lang="en-US" sz="2700" dirty="0" smtClean="0"/>
              <a:t>:  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685800"/>
            <a:ext cx="7373983" cy="4330391"/>
            <a:chOff x="1184366" y="750977"/>
            <a:chExt cx="6723017" cy="3751353"/>
          </a:xfrm>
        </p:grpSpPr>
        <p:grpSp>
          <p:nvGrpSpPr>
            <p:cNvPr id="8" name="Group 7"/>
            <p:cNvGrpSpPr/>
            <p:nvPr/>
          </p:nvGrpSpPr>
          <p:grpSpPr>
            <a:xfrm>
              <a:off x="1184366" y="910182"/>
              <a:ext cx="2586445" cy="1754641"/>
              <a:chOff x="1184366" y="910182"/>
              <a:chExt cx="2586445" cy="175464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84366" y="910182"/>
                <a:ext cx="2586445" cy="1754641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731" y="1001689"/>
                <a:ext cx="2314575" cy="157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Right Arrow 8"/>
            <p:cNvSpPr/>
            <p:nvPr/>
          </p:nvSpPr>
          <p:spPr>
            <a:xfrm>
              <a:off x="3901440" y="1695994"/>
              <a:ext cx="470262" cy="324395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866595" y="750977"/>
              <a:ext cx="2675028" cy="2262189"/>
              <a:chOff x="4866595" y="750977"/>
              <a:chExt cx="2675028" cy="226218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866595" y="750977"/>
                <a:ext cx="2675028" cy="2262189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8246" y="850852"/>
                <a:ext cx="2371725" cy="2066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182" y="3152229"/>
              <a:ext cx="3537916" cy="135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5312229" y="3405051"/>
              <a:ext cx="2595154" cy="896983"/>
              <a:chOff x="5312229" y="3405051"/>
              <a:chExt cx="2595154" cy="89698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312229" y="3405051"/>
                <a:ext cx="2595154" cy="896983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2519" y="3566840"/>
                <a:ext cx="2314575" cy="590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0" y="5029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code  enables us to make a </a:t>
            </a:r>
            <a:r>
              <a:rPr lang="en-US" sz="2000" b="1" dirty="0" smtClean="0">
                <a:solidFill>
                  <a:srgbClr val="0000FF"/>
                </a:solidFill>
              </a:rPr>
              <a:t>self-consistent solution </a:t>
            </a:r>
            <a:r>
              <a:rPr lang="en-US" sz="2000" dirty="0" smtClean="0">
                <a:solidFill>
                  <a:srgbClr val="0000FF"/>
                </a:solidFill>
              </a:rPr>
              <a:t>for B(r); RF 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E(r) and 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f</a:t>
            </a:r>
            <a:r>
              <a:rPr lang="en-US" sz="2000" dirty="0" smtClean="0">
                <a:solidFill>
                  <a:srgbClr val="0000FF"/>
                </a:solidFill>
              </a:rPr>
              <a:t>(r), BTC gradients, BTC trim dipoles, </a:t>
            </a:r>
            <a:r>
              <a:rPr lang="en-US" sz="2000" dirty="0" err="1" smtClean="0">
                <a:solidFill>
                  <a:srgbClr val="0000FF"/>
                </a:solidFill>
              </a:rPr>
              <a:t>sextupoles</a:t>
            </a:r>
            <a:r>
              <a:rPr lang="en-US" sz="2000" dirty="0" smtClean="0">
                <a:solidFill>
                  <a:srgbClr val="0000FF"/>
                </a:solidFill>
              </a:rPr>
              <a:t> to simultaneously provide </a:t>
            </a:r>
            <a:r>
              <a:rPr lang="en-US" sz="2000" b="1" dirty="0" smtClean="0">
                <a:solidFill>
                  <a:srgbClr val="0000FF"/>
                </a:solidFill>
              </a:rPr>
              <a:t>isochronicity, constant tunes, stable phase advances.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It then tracks, generates Poincare plots, </a:t>
            </a:r>
            <a:r>
              <a:rPr lang="en-US" sz="2000" dirty="0" err="1" smtClean="0">
                <a:solidFill>
                  <a:srgbClr val="0000FF"/>
                </a:solidFill>
              </a:rPr>
              <a:t>etc</a:t>
            </a:r>
            <a:r>
              <a:rPr lang="en-US" sz="2000" dirty="0" smtClean="0">
                <a:solidFill>
                  <a:srgbClr val="0000FF"/>
                </a:solidFill>
              </a:rPr>
              <a:t> for desired bunch properties.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1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5" y="762001"/>
            <a:ext cx="7405877" cy="544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29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Dipole Corrector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8077200" cy="33170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762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The BTC dipole correctors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are used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to maintain isochronicity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and locally manage beam spacing at injection, extraction.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676400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Example of ability to adjust orbits to optimize design (from a 6 sector 100 MeV SFC design):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981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Design orbits working in from extraction: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638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First try gave problematic orbits @ injection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Then adjust orbit pattern using dipole correctors – ideal accommodation for injection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V="1">
            <a:off x="2095500" y="4762500"/>
            <a:ext cx="1066800" cy="9906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H="1" flipV="1">
            <a:off x="5372100" y="5219700"/>
            <a:ext cx="1371600" cy="5334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7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FFAG is typically configured to accelerate a large momentum admittance within a modest magnet aperture.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6523"/>
            <a:ext cx="3449320" cy="3426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5029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1 </a:t>
            </a:r>
            <a:r>
              <a:rPr lang="en-US" dirty="0" err="1" smtClean="0">
                <a:solidFill>
                  <a:srgbClr val="010101"/>
                </a:solidFill>
                <a:latin typeface="Calibri"/>
                <a:cs typeface="Calibri"/>
              </a:rPr>
              <a:t>GeV</a:t>
            </a:r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 CW FFAG for C Therapy</a:t>
            </a:r>
          </a:p>
          <a:p>
            <a:r>
              <a:rPr lang="en-US" i="1" dirty="0" smtClean="0">
                <a:solidFill>
                  <a:srgbClr val="010101"/>
                </a:solidFill>
                <a:latin typeface="Calibri"/>
                <a:cs typeface="Calibri"/>
              </a:rPr>
              <a:t>C. </a:t>
            </a:r>
            <a:r>
              <a:rPr lang="en-US" i="1" dirty="0" err="1" smtClean="0">
                <a:solidFill>
                  <a:srgbClr val="010101"/>
                </a:solidFill>
                <a:latin typeface="Calibri"/>
                <a:cs typeface="Calibri"/>
              </a:rPr>
              <a:t>Johnstone</a:t>
            </a:r>
            <a:r>
              <a:rPr lang="en-US" i="1" dirty="0" smtClean="0">
                <a:solidFill>
                  <a:srgbClr val="010101"/>
                </a:solidFill>
                <a:latin typeface="Calibri"/>
                <a:cs typeface="Calibri"/>
              </a:rPr>
              <a:t> – Trinity College, 2011</a:t>
            </a:r>
            <a:endParaRPr lang="en-US" i="1" dirty="0">
              <a:solidFill>
                <a:srgbClr val="010101"/>
              </a:solidFill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0" y="1524000"/>
            <a:ext cx="4013200" cy="3558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5280" y="2286000"/>
            <a:ext cx="2402320" cy="2082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0" y="5029200"/>
            <a:ext cx="3715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10101"/>
                </a:solidFill>
                <a:latin typeface="Calibri"/>
                <a:cs typeface="Calibri"/>
              </a:rPr>
              <a:t>3 to 10 </a:t>
            </a:r>
            <a:r>
              <a:rPr lang="en-US" dirty="0" err="1">
                <a:solidFill>
                  <a:srgbClr val="010101"/>
                </a:solidFill>
                <a:latin typeface="Calibri"/>
                <a:cs typeface="Calibri"/>
              </a:rPr>
              <a:t>GeV</a:t>
            </a:r>
            <a:r>
              <a:rPr lang="en-US" dirty="0">
                <a:solidFill>
                  <a:srgbClr val="010101"/>
                </a:solidFill>
                <a:latin typeface="Calibri"/>
                <a:cs typeface="Calibri"/>
              </a:rPr>
              <a:t> muon double beam </a:t>
            </a:r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FFAG</a:t>
            </a:r>
          </a:p>
          <a:p>
            <a:r>
              <a:rPr lang="en-US" i="1" dirty="0">
                <a:solidFill>
                  <a:srgbClr val="010101"/>
                </a:solidFill>
              </a:rPr>
              <a:t>T. </a:t>
            </a:r>
            <a:r>
              <a:rPr lang="en-US" i="1" dirty="0" err="1">
                <a:solidFill>
                  <a:srgbClr val="010101"/>
                </a:solidFill>
              </a:rPr>
              <a:t>Planche</a:t>
            </a:r>
            <a:r>
              <a:rPr lang="en-US" i="1" dirty="0">
                <a:solidFill>
                  <a:srgbClr val="010101"/>
                </a:solidFill>
              </a:rPr>
              <a:t> - Nufact09</a:t>
            </a:r>
            <a:endParaRPr lang="en-US" dirty="0">
              <a:solidFill>
                <a:srgbClr val="010101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5990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alibri"/>
                <a:cs typeface="Calibri"/>
              </a:rPr>
              <a:t>They are brilliant designs, as long as you don’t want too much beam current…</a:t>
            </a:r>
            <a:endParaRPr lang="en-US" sz="2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278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now modeling 6-D transport through the SFC including effects of x/y coupling, </a:t>
            </a:r>
            <a:r>
              <a:rPr lang="en-US" dirty="0" err="1" smtClean="0"/>
              <a:t>synchrobetatron</a:t>
            </a:r>
            <a:r>
              <a:rPr lang="en-US" dirty="0" smtClean="0"/>
              <a:t>, and space charge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87" b="11187"/>
          <a:stretch>
            <a:fillRect/>
          </a:stretch>
        </p:blipFill>
        <p:spPr>
          <a:xfrm>
            <a:off x="0" y="1676400"/>
            <a:ext cx="4224528" cy="38862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" b="1800"/>
          <a:stretch/>
        </p:blipFill>
        <p:spPr>
          <a:xfrm>
            <a:off x="4081272" y="1587500"/>
            <a:ext cx="4224528" cy="4584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715000"/>
            <a:ext cx="250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300k particle simulation</a:t>
            </a:r>
            <a:endParaRPr lang="en-US" dirty="0">
              <a:solidFill>
                <a:srgbClr val="01010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9386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2000"/>
            <a:ext cx="4800599" cy="3153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838200"/>
            <a:ext cx="3352800" cy="2673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3505200"/>
            <a:ext cx="329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Longitudinal charge distribution</a:t>
            </a:r>
            <a:endParaRPr lang="en-US" dirty="0">
              <a:solidFill>
                <a:srgbClr val="01010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810000"/>
            <a:ext cx="3814586" cy="2543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34251" y="5697609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20k particle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962400"/>
            <a:ext cx="3607121" cy="2362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705600" cy="47025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Charge Density </a:t>
            </a:r>
            <a:r>
              <a:rPr lang="en-US" sz="3200" dirty="0" smtClean="0">
                <a:solidFill>
                  <a:srgbClr val="800000"/>
                </a:solidFill>
              </a:rPr>
              <a:t>for </a:t>
            </a:r>
            <a:r>
              <a:rPr lang="en-US" sz="3200" dirty="0" smtClean="0">
                <a:solidFill>
                  <a:srgbClr val="800000"/>
                </a:solidFill>
              </a:rPr>
              <a:t>10 mA beam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2K particles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4114800"/>
            <a:ext cx="1433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20K </a:t>
            </a:r>
            <a:r>
              <a:rPr lang="en-US" dirty="0">
                <a:solidFill>
                  <a:srgbClr val="010101"/>
                </a:solidFill>
              </a:rPr>
              <a:t>particles</a:t>
            </a:r>
            <a:endParaRPr lang="en-US" dirty="0">
              <a:solidFill>
                <a:srgbClr val="01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95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Matched optics from injection to extraction. Left pictures shows how a bunch transfers from one sector</a:t>
            </a:r>
            <a:br>
              <a:rPr lang="en-US" dirty="0"/>
            </a:br>
            <a:r>
              <a:rPr lang="en-US" dirty="0"/>
              <a:t>To another.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90600"/>
            <a:ext cx="3711449" cy="4812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058333"/>
            <a:ext cx="4724400" cy="3361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137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0101"/>
                </a:solidFill>
              </a:rPr>
              <a:t>h</a:t>
            </a:r>
            <a:r>
              <a:rPr lang="en-US" dirty="0" smtClean="0">
                <a:solidFill>
                  <a:srgbClr val="010101"/>
                </a:solidFill>
              </a:rPr>
              <a:t>ead		tail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91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Plots of slice energy spread and </a:t>
            </a:r>
            <a:r>
              <a:rPr lang="en-US" dirty="0" smtClean="0">
                <a:solidFill>
                  <a:srgbClr val="010101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010101"/>
                </a:solidFill>
              </a:rPr>
              <a:t> mismatch after first turn, sensitive to bunch length – no hourglass from </a:t>
            </a:r>
            <a:r>
              <a:rPr lang="en-US" dirty="0" err="1" smtClean="0">
                <a:solidFill>
                  <a:srgbClr val="010101"/>
                </a:solidFill>
              </a:rPr>
              <a:t>synchrobetatron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3886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s</a:t>
            </a:r>
            <a:endParaRPr lang="en-US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066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0101"/>
                </a:solidFill>
              </a:rPr>
              <a:t>r</a:t>
            </a:r>
            <a:r>
              <a:rPr lang="en-US" dirty="0" smtClean="0">
                <a:solidFill>
                  <a:srgbClr val="010101"/>
                </a:solidFill>
              </a:rPr>
              <a:t>adial E from space charge inside bunch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4572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10 mA beam, ± 5</a:t>
            </a:r>
            <a:r>
              <a:rPr lang="en-US" baseline="30000" dirty="0" smtClean="0">
                <a:solidFill>
                  <a:srgbClr val="010101"/>
                </a:solidFill>
              </a:rPr>
              <a:t>o</a:t>
            </a:r>
            <a:r>
              <a:rPr lang="en-US" dirty="0" smtClean="0">
                <a:solidFill>
                  <a:srgbClr val="010101"/>
                </a:solidFill>
              </a:rPr>
              <a:t> total phase width</a:t>
            </a:r>
            <a:endParaRPr lang="en-US" dirty="0">
              <a:solidFill>
                <a:srgbClr val="01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89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±.</a:t>
            </a:r>
            <a:r>
              <a:rPr lang="en-US" dirty="0"/>
              <a:t>3 </a:t>
            </a:r>
            <a:r>
              <a:rPr lang="en-US" dirty="0" smtClean="0"/>
              <a:t>MeV energy mismatch on </a:t>
            </a:r>
            <a:r>
              <a:rPr lang="en-US" dirty="0"/>
              <a:t>a </a:t>
            </a:r>
            <a:r>
              <a:rPr lang="en-US" dirty="0" smtClean="0"/>
              <a:t>bunch injected at 9 MeV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157" y="1447800"/>
            <a:ext cx="4771143" cy="3510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447800"/>
            <a:ext cx="4500131" cy="34681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4953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0101"/>
                </a:solidFill>
              </a:rPr>
              <a:t>b</a:t>
            </a:r>
            <a:r>
              <a:rPr lang="en-US" dirty="0" smtClean="0">
                <a:solidFill>
                  <a:srgbClr val="010101"/>
                </a:solidFill>
              </a:rPr>
              <a:t>unch is clumping after half-turn (after 2 cavities)</a:t>
            </a:r>
            <a:endParaRPr lang="en-US" dirty="0">
              <a:solidFill>
                <a:srgbClr val="01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85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540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line </a:t>
            </a:r>
            <a:r>
              <a:rPr lang="en-US" dirty="0" smtClean="0"/>
              <a:t>charges </a:t>
            </a:r>
            <a:r>
              <a:rPr lang="en-US" dirty="0"/>
              <a:t>along a bunch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- 10 mA beam, </a:t>
            </a:r>
            <a:r>
              <a:rPr lang="en-US" dirty="0" smtClean="0"/>
              <a:t>injected at 9 MeV.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746"/>
            <a:ext cx="4958645" cy="3888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26146"/>
            <a:ext cx="43434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1230868"/>
            <a:ext cx="548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Distortion in distribution comes from the space charge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4980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After first cavity				just before extraction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914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Radial E from space charge</a:t>
            </a:r>
            <a:endParaRPr lang="en-US" dirty="0">
              <a:solidFill>
                <a:srgbClr val="01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46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Accelerating bunch at injection, extraction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382" y="1981200"/>
            <a:ext cx="4370618" cy="3434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79733" y="2348089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100 MeV</a:t>
            </a:r>
            <a:endParaRPr lang="en-US" dirty="0">
              <a:solidFill>
                <a:srgbClr val="01010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81200"/>
            <a:ext cx="4724400" cy="3499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7556" y="2348089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9 MeV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1524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Axial E from space charge</a:t>
            </a:r>
            <a:endParaRPr lang="en-US" dirty="0">
              <a:solidFill>
                <a:srgbClr val="01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68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phase space with 10 mA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28775"/>
            <a:ext cx="4343400" cy="3552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52575"/>
            <a:ext cx="4343400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1143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9 MeV injection			100 MeV extraction</a:t>
            </a:r>
            <a:endParaRPr lang="en-US" dirty="0">
              <a:solidFill>
                <a:srgbClr val="010101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181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±5</a:t>
            </a:r>
            <a:r>
              <a:rPr lang="en-US" baseline="30000" dirty="0" smtClean="0">
                <a:solidFill>
                  <a:srgbClr val="010101"/>
                </a:solidFill>
                <a:latin typeface="Calibri"/>
                <a:cs typeface="Calibri"/>
              </a:rPr>
              <a:t>o</a:t>
            </a:r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 phase width 				±6</a:t>
            </a:r>
            <a:r>
              <a:rPr lang="en-US" baseline="30000" dirty="0" smtClean="0">
                <a:solidFill>
                  <a:srgbClr val="010101"/>
                </a:solidFill>
                <a:latin typeface="Calibri"/>
                <a:cs typeface="Calibri"/>
              </a:rPr>
              <a:t>o</a:t>
            </a:r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 phase width</a:t>
            </a:r>
          </a:p>
          <a:p>
            <a:endParaRPr lang="en-US" dirty="0">
              <a:solidFill>
                <a:srgbClr val="010101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Energy width increases ~30%.	Sextupole correction at exit from each BTC</a:t>
            </a:r>
          </a:p>
          <a:p>
            <a:r>
              <a:rPr lang="en-US" dirty="0">
                <a:solidFill>
                  <a:srgbClr val="010101"/>
                </a:solidFill>
                <a:latin typeface="Calibri"/>
                <a:cs typeface="Calibri"/>
              </a:rPr>
              <a:t>	</a:t>
            </a:r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			(2 x 6 families)</a:t>
            </a:r>
            <a:endParaRPr lang="en-US" dirty="0">
              <a:solidFill>
                <a:srgbClr val="01010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291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Transverse phase space of 10 mA bunch through acceleration: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92850"/>
            <a:ext cx="4352925" cy="3036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6118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  <a:latin typeface=" cali"/>
                <a:cs typeface=" cali"/>
              </a:rPr>
              <a:t>x/y profile</a:t>
            </a:r>
            <a:endParaRPr lang="en-US" dirty="0">
              <a:solidFill>
                <a:srgbClr val="010101"/>
              </a:solidFill>
              <a:latin typeface=" cali"/>
              <a:cs typeface=" cal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4031290" cy="2991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657600"/>
            <a:ext cx="3978147" cy="29456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762000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Emittance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3733800"/>
            <a:ext cx="224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r>
              <a:rPr lang="en-US" dirty="0" smtClean="0"/>
              <a:t> </a:t>
            </a:r>
            <a:r>
              <a:rPr lang="en-US" dirty="0" smtClean="0"/>
              <a:t>Emittance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143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10101"/>
                </a:solidFill>
                <a:latin typeface=" cali"/>
                <a:cs typeface=" cali"/>
              </a:rPr>
              <a:t>First at injection:</a:t>
            </a:r>
            <a:endParaRPr lang="en-US" sz="2400" dirty="0">
              <a:solidFill>
                <a:srgbClr val="010101"/>
              </a:solidFill>
              <a:latin typeface=" cali"/>
              <a:cs typeface=" cali"/>
            </a:endParaRPr>
          </a:p>
        </p:txBody>
      </p:sp>
    </p:spTree>
    <p:extLst>
      <p:ext uri="{BB962C8B-B14F-4D97-AF65-F5344CB8AC3E}">
        <p14:creationId xmlns:p14="http://schemas.microsoft.com/office/powerpoint/2010/main" val="3881886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look at effects of </a:t>
            </a:r>
            <a:r>
              <a:rPr lang="en-US" dirty="0" err="1" smtClean="0"/>
              <a:t>synchrobetatron</a:t>
            </a:r>
            <a:r>
              <a:rPr lang="en-US" dirty="0" smtClean="0"/>
              <a:t> and space charge with 10 mA at extraction: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1"/>
            <a:ext cx="4449754" cy="3157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0"/>
            <a:ext cx="4501097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724400"/>
            <a:ext cx="23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1/3 order integer effect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724400"/>
            <a:ext cx="23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1/5 order integer effect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2578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1/5-order islands stay clumped, 1/3-order islands are being driven.  Likely driving term is edge fields of sectors (6-fold sector geometry).  We are evaluating use of </a:t>
            </a:r>
            <a:r>
              <a:rPr lang="en-US" dirty="0" err="1" smtClean="0">
                <a:solidFill>
                  <a:srgbClr val="010101"/>
                </a:solidFill>
                <a:latin typeface="Calibri"/>
                <a:cs typeface="Calibri"/>
              </a:rPr>
              <a:t>sextupoles</a:t>
            </a:r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 at sector edges to suppress growth.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066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Move tunes near integer fraction resonances to observe growth of islands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676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two turns … bunch is lost by 20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55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Synchrobetatron</a:t>
            </a:r>
            <a:r>
              <a:rPr lang="en-US" dirty="0" smtClean="0"/>
              <a:t>/space charge in longitudinal phase space: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1711"/>
            <a:ext cx="4419600" cy="3844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0978"/>
            <a:ext cx="4495800" cy="3889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532507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Injection					extraction</a:t>
            </a:r>
          </a:p>
          <a:p>
            <a:endParaRPr lang="en-US" dirty="0">
              <a:solidFill>
                <a:srgbClr val="010101"/>
              </a:solidFill>
            </a:endParaRPr>
          </a:p>
          <a:p>
            <a:r>
              <a:rPr lang="en-US" dirty="0" smtClean="0">
                <a:solidFill>
                  <a:srgbClr val="010101"/>
                </a:solidFill>
              </a:rPr>
              <a:t>Phase width grows x5 at extraction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066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Tunes again moved to approach resonances, but retaining transmission through lattice</a:t>
            </a:r>
            <a:endParaRPr lang="en-US" dirty="0">
              <a:solidFill>
                <a:srgbClr val="01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2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Karie\AppData\Local\Temp\LCFEM\{B7CA5807-4584-4E3C-8557-8696FC6EC04D}\Elevation 8 Iso Ray Trace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581" y="914400"/>
            <a:ext cx="7832239" cy="536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Accelerator Driven Molten Salt System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257800" y="914400"/>
            <a:ext cx="4114800" cy="42363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</a:rPr>
              <a:t>Destroy long lived nuclear waste</a:t>
            </a:r>
          </a:p>
          <a:p>
            <a:endParaRPr lang="en-US" sz="8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</a:rPr>
              <a:t>Close nuclear fuel cycle</a:t>
            </a:r>
          </a:p>
          <a:p>
            <a:pPr marL="0" indent="0">
              <a:buFont typeface="Arial" pitchFamily="34" charset="0"/>
              <a:buNone/>
            </a:pPr>
            <a:endParaRPr lang="en-US" sz="8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</a:rPr>
              <a:t>Subcritical - Safe</a:t>
            </a:r>
          </a:p>
          <a:p>
            <a:endParaRPr lang="en-US" sz="8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i="0" dirty="0" smtClean="0">
                <a:solidFill>
                  <a:schemeClr val="bg1">
                    <a:lumMod val="50000"/>
                  </a:schemeClr>
                </a:solidFill>
              </a:rPr>
              <a:t>Produce power</a:t>
            </a:r>
          </a:p>
          <a:p>
            <a:pPr marL="0" indent="0">
              <a:buFont typeface="Arial" pitchFamily="34" charset="0"/>
              <a:buNone/>
            </a:pPr>
            <a:endParaRPr lang="en-US" sz="2400" i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3810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TAMU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 800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2620" y="5491295"/>
            <a:ext cx="122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Lucida Sans" pitchFamily="34" charset="0"/>
              </a:rPr>
              <a:t>TAMU 100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Lucida Sans" pitchFamily="34" charset="0"/>
            </a:endParaRP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3810000" y="4983394"/>
            <a:ext cx="1088571" cy="67717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67400" y="4179332"/>
            <a:ext cx="1295400" cy="54506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4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34" y="1184021"/>
            <a:ext cx="2231232" cy="19399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Poincare Plots of 5 </a:t>
            </a:r>
            <a:r>
              <a:rPr lang="en-US" dirty="0" smtClean="0">
                <a:latin typeface="Symbol" charset="2"/>
                <a:cs typeface="Symbol" charset="2"/>
              </a:rPr>
              <a:t>s </a:t>
            </a:r>
            <a:r>
              <a:rPr lang="en-US" dirty="0" smtClean="0">
                <a:latin typeface="Lucida  "/>
                <a:cs typeface="Lucida  "/>
              </a:rPr>
              <a:t>contours</a:t>
            </a:r>
            <a:endParaRPr lang="en-US" dirty="0">
              <a:latin typeface="Lucida  "/>
              <a:cs typeface="Lucida  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177217"/>
            <a:ext cx="4373800" cy="196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733800"/>
            <a:ext cx="1981200" cy="17827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2971712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 Injection	      40 MeV		Extraction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163814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 3.5 mA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 beam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4102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Now change the tune to excite a 7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th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ucida Sans" panose="020B0602030504020204" pitchFamily="34" charset="0"/>
              </a:rPr>
              <a:t> order resonance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8382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example favorable operating point: (</a:t>
            </a:r>
            <a:r>
              <a:rPr lang="en-US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n</a:t>
            </a:r>
            <a:r>
              <a:rPr lang="en-US" baseline="-25000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n</a:t>
            </a:r>
            <a:r>
              <a:rPr lang="en-US" dirty="0" err="1" smtClean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) = (</a:t>
            </a:r>
            <a:r>
              <a:rPr lang="en-US" dirty="0">
                <a:solidFill>
                  <a:schemeClr val="bg1"/>
                </a:solidFill>
              </a:rPr>
              <a:t>3.196, 3.241)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29200" y="2971800"/>
            <a:ext cx="0" cy="990600"/>
          </a:xfrm>
          <a:prstGeom prst="straightConnector1">
            <a:avLst/>
          </a:prstGeom>
          <a:ln>
            <a:solidFill>
              <a:srgbClr val="26E86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23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57200"/>
            <a:ext cx="8382000" cy="609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10101"/>
                </a:solidFill>
              </a:rPr>
              <a:t>The strong-focusing cyclotron is a new member of the FFAG family.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10101"/>
                </a:solidFill>
              </a:rPr>
              <a:t>It is optimized to accelerate the highest possible CW beam current with low losses and high energy efficiency.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10101"/>
                </a:solidFill>
              </a:rPr>
              <a:t>We have validated the capability of the design to accelerate 10 mA with excellent transport.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10101"/>
                </a:solidFill>
              </a:rPr>
              <a:t>Control of betatron tunes and ability to naturally match input RF to beam loading across the entire width of the spiral orbit are key strategic elements.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10101"/>
                </a:solidFill>
              </a:rPr>
              <a:t>Phase space dynamics for optimized orbit should be simple to diagnose – no COD, no E-</a:t>
            </a:r>
            <a:r>
              <a:rPr lang="en-US" sz="2400" dirty="0" smtClean="0">
                <a:solidFill>
                  <a:srgbClr val="010101"/>
                </a:solidFill>
                <a:latin typeface="Symbol" charset="2"/>
                <a:cs typeface="Symbol" charset="2"/>
              </a:rPr>
              <a:t>f</a:t>
            </a:r>
            <a:r>
              <a:rPr lang="en-US" sz="2400" dirty="0" smtClean="0">
                <a:solidFill>
                  <a:srgbClr val="010101"/>
                </a:solidFill>
              </a:rPr>
              <a:t> serpentine, no resonances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Anyone who can tune a synchrotron or linac for low loss, high current could tune a SFC.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rgbClr val="010101"/>
                </a:solidFill>
              </a:rPr>
              <a:t>So far as we can determine from these early studies, it is not yet clear what will be the ultimate limits to beam current.</a:t>
            </a:r>
            <a:endParaRPr lang="en-US" sz="2400" dirty="0">
              <a:solidFill>
                <a:srgbClr val="01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69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447800"/>
            <a:ext cx="83058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i="0" dirty="0" smtClean="0"/>
          </a:p>
          <a:p>
            <a:pPr marL="0" indent="0">
              <a:buNone/>
            </a:pPr>
            <a:r>
              <a:rPr lang="en-US" i="0" dirty="0" smtClean="0">
                <a:solidFill>
                  <a:srgbClr val="800000"/>
                </a:solidFill>
              </a:rPr>
              <a:t>To Do:</a:t>
            </a:r>
            <a:endParaRPr lang="en-US" i="0" dirty="0">
              <a:solidFill>
                <a:srgbClr val="800000"/>
              </a:solidFill>
            </a:endParaRPr>
          </a:p>
          <a:p>
            <a:pPr marL="457200" lvl="1" indent="0">
              <a:buNone/>
            </a:pPr>
            <a:r>
              <a:rPr lang="en-US" i="0" dirty="0" smtClean="0"/>
              <a:t>SRF cavity</a:t>
            </a:r>
          </a:p>
          <a:p>
            <a:pPr lvl="1">
              <a:buFont typeface="Arial"/>
              <a:buChar char="•"/>
            </a:pPr>
            <a:r>
              <a:rPr lang="en-US" i="0" dirty="0" smtClean="0"/>
              <a:t>Wake fields, beam loading, optimize input coupler array</a:t>
            </a:r>
          </a:p>
          <a:p>
            <a:pPr lvl="1">
              <a:buFont typeface="Arial"/>
              <a:buChar char="•"/>
            </a:pPr>
            <a:r>
              <a:rPr lang="en-US" i="0" dirty="0" smtClean="0"/>
              <a:t>Build/test prototype cavities</a:t>
            </a:r>
            <a:endParaRPr lang="en-US" i="0" dirty="0" smtClean="0"/>
          </a:p>
          <a:p>
            <a:pPr marL="457200" lvl="1" indent="0">
              <a:buNone/>
            </a:pPr>
            <a:r>
              <a:rPr lang="en-US" i="0" dirty="0" smtClean="0"/>
              <a:t>Beam </a:t>
            </a:r>
            <a:r>
              <a:rPr lang="en-US" i="0" dirty="0" smtClean="0"/>
              <a:t>Transport </a:t>
            </a:r>
            <a:r>
              <a:rPr lang="en-US" i="0" dirty="0" smtClean="0"/>
              <a:t>Channel:</a:t>
            </a:r>
            <a:endParaRPr lang="en-US" i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 smtClean="0"/>
              <a:t>Finalize copper test wind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 smtClean="0"/>
              <a:t>Quench modeling and 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 smtClean="0"/>
              <a:t>MgB</a:t>
            </a:r>
            <a:r>
              <a:rPr lang="en-US" i="0" baseline="-25000" dirty="0" smtClean="0"/>
              <a:t>2</a:t>
            </a:r>
            <a:r>
              <a:rPr lang="en-US" i="0" dirty="0" smtClean="0"/>
              <a:t> winding</a:t>
            </a:r>
          </a:p>
          <a:p>
            <a:pPr marL="457200" lvl="1" indent="0">
              <a:buNone/>
            </a:pPr>
            <a:r>
              <a:rPr lang="en-US" i="0" dirty="0" smtClean="0"/>
              <a:t>Sector Magnet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/>
              <a:t>R</a:t>
            </a:r>
            <a:r>
              <a:rPr lang="en-US" i="0" dirty="0" smtClean="0"/>
              <a:t>efine </a:t>
            </a:r>
            <a:r>
              <a:rPr lang="en-US" i="0" dirty="0" smtClean="0"/>
              <a:t>pole piece and shielding </a:t>
            </a:r>
            <a:r>
              <a:rPr lang="en-US" i="0" dirty="0" smtClean="0"/>
              <a:t>fins - </a:t>
            </a:r>
            <a:r>
              <a:rPr lang="en-US" i="0" dirty="0" smtClean="0"/>
              <a:t>FEA </a:t>
            </a:r>
            <a:r>
              <a:rPr lang="en-US" i="0" dirty="0" smtClean="0"/>
              <a:t>models and prototypes</a:t>
            </a:r>
          </a:p>
          <a:p>
            <a:pPr marL="457200" lvl="1" indent="0">
              <a:buNone/>
            </a:pPr>
            <a:r>
              <a:rPr lang="en-US" i="0" dirty="0" smtClean="0"/>
              <a:t>Beam dynamics</a:t>
            </a:r>
          </a:p>
          <a:p>
            <a:pPr lvl="1">
              <a:buFont typeface="Arial"/>
              <a:buChar char="•"/>
            </a:pPr>
            <a:r>
              <a:rPr lang="en-US" i="0" dirty="0" smtClean="0"/>
              <a:t>Model beam loading, wake fields, patterns of input couples in SRF cavities</a:t>
            </a:r>
            <a:endParaRPr lang="en-US" i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Future </a:t>
            </a:r>
            <a:r>
              <a:rPr lang="en-US" dirty="0" smtClean="0">
                <a:solidFill>
                  <a:srgbClr val="800000"/>
                </a:solidFill>
              </a:rPr>
              <a:t>plans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960438"/>
            <a:ext cx="4040188" cy="639762"/>
          </a:xfrm>
        </p:spPr>
        <p:txBody>
          <a:bodyPr>
            <a:noAutofit/>
          </a:bodyPr>
          <a:lstStyle/>
          <a:p>
            <a:r>
              <a:rPr lang="en-US" sz="2000" i="0" dirty="0" smtClean="0">
                <a:solidFill>
                  <a:schemeClr val="tx2">
                    <a:lumMod val="10000"/>
                  </a:schemeClr>
                </a:solidFill>
              </a:rPr>
              <a:t>Come collaborate with us!</a:t>
            </a:r>
          </a:p>
          <a:p>
            <a:r>
              <a:rPr lang="en-US" sz="2000" i="0" dirty="0" smtClean="0">
                <a:solidFill>
                  <a:schemeClr val="tx2">
                    <a:lumMod val="10000"/>
                  </a:schemeClr>
                </a:solidFill>
              </a:rPr>
              <a:t>Thank </a:t>
            </a:r>
            <a:r>
              <a:rPr lang="en-US" sz="2000" i="0" dirty="0" smtClean="0">
                <a:solidFill>
                  <a:schemeClr val="tx2">
                    <a:lumMod val="10000"/>
                  </a:schemeClr>
                </a:solidFill>
              </a:rPr>
              <a:t>you!</a:t>
            </a:r>
            <a:endParaRPr lang="en-US" sz="2000" i="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122" name="Picture 2" descr="C:\Users\Public\Pictures\Sample Pictures\labpic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905000"/>
            <a:ext cx="66971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limits in cyclotrons: </a:t>
            </a:r>
            <a:br>
              <a:rPr lang="en-US" dirty="0" smtClean="0"/>
            </a:br>
            <a:r>
              <a:rPr lang="en-US" dirty="0" smtClean="0"/>
              <a:t>1) Overlapping bunches in successive orbits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5105400"/>
            <a:ext cx="6108149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0" dirty="0" smtClean="0"/>
              <a:t>Overlap of N bunches on successive orbits produces N x greater space charge tune shift, </a:t>
            </a:r>
          </a:p>
          <a:p>
            <a:pPr marL="0" indent="0">
              <a:buNone/>
            </a:pPr>
            <a:r>
              <a:rPr lang="en-US" sz="2000" i="0" dirty="0" smtClean="0"/>
              <a:t>non-linear effects at edges of overlap.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1390533"/>
            <a:ext cx="4145195" cy="3209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6446" y="4403382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http://cas.web.cern.ch/cas/Bilbao-2011/Lectures/Seidel.pdf</a:t>
            </a:r>
            <a:endParaRPr lang="en-US" sz="1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4657059" cy="3485102"/>
            <a:chOff x="685800" y="2925872"/>
            <a:chExt cx="3586163" cy="26650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91"/>
            <a:stretch/>
          </p:blipFill>
          <p:spPr>
            <a:xfrm>
              <a:off x="891172" y="2925872"/>
              <a:ext cx="3380791" cy="248308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03845" y="5283128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Radius (in)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-5400000">
              <a:off x="191989" y="3846611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# particles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3511" y="4495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/>
              </a:rPr>
              <a:t>http://www.nscl.msu.edu/~marti/publications/beamdynamics_ganil_98/beamdynamics_final.pdf</a:t>
            </a:r>
            <a:endParaRPr lang="en-US" sz="1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8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2) Weak focusing, Resonance </a:t>
            </a:r>
            <a:r>
              <a:rPr lang="en-US" dirty="0"/>
              <a:t>c</a:t>
            </a:r>
            <a:r>
              <a:rPr lang="en-US" dirty="0" smtClean="0"/>
              <a:t>rossing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 descr="https://mail-attachment.googleusercontent.com/attachment/?ui=2&amp;ik=b2cb5c4848&amp;view=att&amp;th=13fc5a7032e43f51&amp;attid=0.5&amp;disp=inline&amp;safe=1&amp;zw&amp;saduie=AG9B_P_m_UzhowSBWhvEq1EKDM8q&amp;sadet=1373473106290&amp;sads=DkDU93Lxn3mPJJ5VA7HKzU-xhO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mail-attachment.googleusercontent.com/attachment/?ui=2&amp;ik=b2cb5c4848&amp;view=att&amp;th=13fc5a7032e43f51&amp;attid=0.5&amp;disp=inline&amp;safe=1&amp;zw&amp;saduie=AG9B_P_m_UzhowSBWhvEq1EKDM8q&amp;sadet=1373473106290&amp;sads=DkDU93Lxn3mPJJ5VA7HKzU-xhOY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s://mail-attachment.googleusercontent.com/attachment/?ui=2&amp;ik=b2cb5c4848&amp;view=att&amp;th=13fc5a7032e43f51&amp;attid=0.5&amp;disp=inline&amp;safe=1&amp;zw&amp;saduie=AG9B_P_m_UzhowSBWhvEq1EKDM8q&amp;sadet=1373473106290&amp;sads=DkDU93Lxn3mPJJ5VA7HKzU-xhOY&amp;sadssc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19200"/>
            <a:ext cx="3962400" cy="3876225"/>
          </a:xfrm>
          <a:prstGeom prst="rect">
            <a:avLst/>
          </a:prstGeom>
        </p:spPr>
      </p:pic>
      <p:sp>
        <p:nvSpPr>
          <p:cNvPr id="50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1676400"/>
            <a:ext cx="4495799" cy="304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i="0" dirty="0" smtClean="0"/>
              <a:t>Cyclotrons are intrinsically weak-focusing accelerators</a:t>
            </a:r>
          </a:p>
          <a:p>
            <a:r>
              <a:rPr lang="en-US" sz="2100" i="0" dirty="0" smtClean="0"/>
              <a:t>Rely upon fringe fields</a:t>
            </a:r>
          </a:p>
          <a:p>
            <a:r>
              <a:rPr lang="en-US" sz="2100" i="0" dirty="0" smtClean="0"/>
              <a:t>Low tune requires larger aperture</a:t>
            </a:r>
          </a:p>
          <a:p>
            <a:r>
              <a:rPr lang="en-US" sz="2100" i="0" dirty="0" smtClean="0"/>
              <a:t>Tune evolves during acceleration</a:t>
            </a:r>
          </a:p>
          <a:p>
            <a:r>
              <a:rPr lang="en-US" sz="2100" i="0" dirty="0" smtClean="0"/>
              <a:t>Crosses </a:t>
            </a:r>
            <a:r>
              <a:rPr lang="en-US" sz="2100" i="0" dirty="0" smtClean="0"/>
              <a:t>resonances</a:t>
            </a:r>
          </a:p>
          <a:p>
            <a:endParaRPr lang="en-US" i="0" dirty="0"/>
          </a:p>
          <a:p>
            <a:pPr marL="0" indent="0">
              <a:buNone/>
            </a:pPr>
            <a:r>
              <a:rPr lang="en-US" sz="2800" i="0" dirty="0" smtClean="0"/>
              <a:t>Scaling, Non-scaling FFAG utilize  non-linear fields</a:t>
            </a:r>
          </a:p>
          <a:p>
            <a:r>
              <a:rPr lang="en-US" sz="2100" i="0" dirty="0" smtClean="0"/>
              <a:t>Rich spectrum of unstable fixed </a:t>
            </a:r>
            <a:r>
              <a:rPr lang="en-US" sz="2100" i="0" dirty="0" err="1" smtClean="0"/>
              <a:t>pts</a:t>
            </a:r>
            <a:endParaRPr lang="en-US" sz="2100" i="0" dirty="0" smtClean="0"/>
          </a:p>
          <a:p>
            <a:pPr marL="0" indent="0">
              <a:buNone/>
            </a:pPr>
            <a:endParaRPr lang="en-US" sz="2100" i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81575" y="311467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PSI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105400"/>
            <a:ext cx="891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Space charge shifts, broadens resonances, feeds </a:t>
            </a:r>
            <a:r>
              <a:rPr lang="en-US" sz="2400" b="1" dirty="0" err="1" smtClean="0">
                <a:solidFill>
                  <a:srgbClr val="0000FF"/>
                </a:solidFill>
              </a:rPr>
              <a:t>synchro</a:t>
            </a:r>
            <a:r>
              <a:rPr lang="en-US" sz="2400" b="1" dirty="0" smtClean="0">
                <a:solidFill>
                  <a:srgbClr val="0000FF"/>
                </a:solidFill>
              </a:rPr>
              <a:t>-betatron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Even if a low-charge bunch accelerates smoothly, a high-charge bunch may undergo breakup even during rapid acceleration 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0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4246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Strong-</a:t>
            </a:r>
            <a:r>
              <a:rPr lang="en-US" dirty="0"/>
              <a:t>F</a:t>
            </a:r>
            <a:r>
              <a:rPr lang="en-US" dirty="0" smtClean="0"/>
              <a:t>ocusing Cyclotron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152400" y="4419600"/>
            <a:ext cx="7286501" cy="205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 smtClean="0"/>
              <a:t>Curing the limits of overlapping orbits and controlling tunes opens the high-current frontier:</a:t>
            </a:r>
            <a:endParaRPr lang="en-US" i="0" dirty="0" smtClean="0"/>
          </a:p>
          <a:p>
            <a:r>
              <a:rPr lang="en-US" i="0" dirty="0" smtClean="0"/>
              <a:t>Proton driver for ADS fission</a:t>
            </a:r>
            <a:endParaRPr lang="en-US" i="0" dirty="0"/>
          </a:p>
          <a:p>
            <a:r>
              <a:rPr lang="en-US" i="0" dirty="0" smtClean="0"/>
              <a:t>Medical </a:t>
            </a:r>
            <a:r>
              <a:rPr lang="en-US" i="0" dirty="0"/>
              <a:t>Isotope </a:t>
            </a:r>
            <a:r>
              <a:rPr lang="en-US" i="0" dirty="0" smtClean="0"/>
              <a:t>Production</a:t>
            </a:r>
          </a:p>
          <a:p>
            <a:r>
              <a:rPr lang="en-US" i="0" dirty="0" smtClean="0"/>
              <a:t>Ion beam therapy</a:t>
            </a:r>
            <a:endParaRPr lang="en-US" i="0" dirty="0" smtClean="0"/>
          </a:p>
          <a:p>
            <a:r>
              <a:rPr lang="en-US" i="0" dirty="0" smtClean="0"/>
              <a:t>Muon Cooling</a:t>
            </a:r>
            <a:endParaRPr lang="en-US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838200"/>
            <a:ext cx="6858000" cy="3506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1066800"/>
            <a:ext cx="37338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Completely separate all orbits.</a:t>
            </a:r>
          </a:p>
          <a:p>
            <a:endParaRPr lang="en-US" dirty="0" smtClean="0">
              <a:solidFill>
                <a:srgbClr val="010101"/>
              </a:solidFill>
            </a:endParaRPr>
          </a:p>
          <a:p>
            <a:r>
              <a:rPr lang="en-US" dirty="0" smtClean="0">
                <a:solidFill>
                  <a:srgbClr val="010101"/>
                </a:solidFill>
              </a:rPr>
              <a:t>Put beam transport channels in each sector to control betatron tunes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8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rie\Downloads\Triple Stack 800 MEV Cycloton Assembl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6595" y="1436130"/>
            <a:ext cx="6370810" cy="38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SFC Components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6308" y="762000"/>
            <a:ext cx="8582892" cy="0"/>
          </a:xfrm>
          <a:prstGeom prst="line">
            <a:avLst/>
          </a:prstGeom>
          <a:ln w="3810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2400" y="1143000"/>
            <a:ext cx="152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SRF Cavities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5270571"/>
            <a:ext cx="306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Beam Transport Channels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00" y="5181600"/>
            <a:ext cx="23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Cold-Iron Pole Piece</a:t>
            </a:r>
          </a:p>
          <a:p>
            <a:endParaRPr lang="en-US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3200" y="1688068"/>
            <a:ext cx="218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Warm Flux Return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834" y="1748410"/>
            <a:ext cx="244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Warm Shielding Fins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105400" y="4191000"/>
            <a:ext cx="1066800" cy="107957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49740" y="4191000"/>
            <a:ext cx="488860" cy="110746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24000" y="2057400"/>
            <a:ext cx="1972446" cy="141691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647410" y="1556491"/>
            <a:ext cx="220722" cy="126290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531192" y="2096277"/>
            <a:ext cx="755501" cy="41832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5791200"/>
            <a:ext cx="729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Lucida Sans" panose="020B0602030504020204" pitchFamily="34" charset="0"/>
              </a:rPr>
              <a:t>Sectors are simple radial wedges – optimum for integrating SRF</a:t>
            </a:r>
            <a:endParaRPr lang="en-US" dirty="0" smtClean="0">
              <a:solidFill>
                <a:srgbClr val="0000FF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9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25B486-F17D-4B90-BB55-E04D1C23C8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FFAG13 TRIUMF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TRITRON was the first to attempt to make a separated orbit cyclotron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219200"/>
            <a:ext cx="4572000" cy="3187700"/>
          </a:xfrm>
        </p:spPr>
      </p:pic>
      <p:sp>
        <p:nvSpPr>
          <p:cNvPr id="10" name="TextBox 9"/>
          <p:cNvSpPr txBox="1"/>
          <p:nvPr/>
        </p:nvSpPr>
        <p:spPr>
          <a:xfrm>
            <a:off x="5029200" y="2133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0101"/>
                </a:solidFill>
              </a:rPr>
              <a:t>The good-field fraction of radial aperture was &lt;50% for each orbit, so admittance was limited</a:t>
            </a:r>
            <a:r>
              <a:rPr lang="en-US" dirty="0" smtClean="0">
                <a:solidFill>
                  <a:srgbClr val="010101"/>
                </a:solidFill>
              </a:rPr>
              <a:t>.</a:t>
            </a:r>
            <a:endParaRPr lang="en-US" dirty="0">
              <a:solidFill>
                <a:srgbClr val="01010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956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The intervening years of superferric magnet technology (and now </a:t>
            </a:r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MgB</a:t>
            </a:r>
            <a:r>
              <a:rPr lang="en-US" baseline="-25000" dirty="0" smtClean="0">
                <a:solidFill>
                  <a:srgbClr val="010101"/>
                </a:solidFill>
                <a:latin typeface="Calibri"/>
                <a:cs typeface="Calibri"/>
              </a:rPr>
              <a:t>2</a:t>
            </a:r>
            <a:r>
              <a:rPr lang="en-US" dirty="0" smtClean="0">
                <a:solidFill>
                  <a:srgbClr val="010101"/>
                </a:solidFill>
                <a:latin typeface="Calibri"/>
                <a:cs typeface="Calibri"/>
              </a:rPr>
              <a:t>) </a:t>
            </a:r>
            <a:r>
              <a:rPr lang="en-US" dirty="0" smtClean="0">
                <a:solidFill>
                  <a:srgbClr val="010101"/>
                </a:solidFill>
              </a:rPr>
              <a:t>and Nb cavity technology make this a fertile time to make a strong-focusing cyclotron for high current. </a:t>
            </a:r>
            <a:endParaRPr lang="en-US" dirty="0">
              <a:solidFill>
                <a:srgbClr val="01010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685800"/>
            <a:ext cx="2374900" cy="1511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702" y="3048000"/>
            <a:ext cx="3981850" cy="2667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8200" y="5602069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10101"/>
                </a:solidFill>
              </a:rPr>
              <a:t>Energy gain in its superconducting </a:t>
            </a:r>
            <a:r>
              <a:rPr lang="en-US" dirty="0">
                <a:solidFill>
                  <a:srgbClr val="010101"/>
                </a:solidFill>
              </a:rPr>
              <a:t>Pb </a:t>
            </a:r>
            <a:r>
              <a:rPr lang="en-US" dirty="0" smtClean="0">
                <a:solidFill>
                  <a:srgbClr val="010101"/>
                </a:solidFill>
              </a:rPr>
              <a:t>cavities </a:t>
            </a:r>
            <a:r>
              <a:rPr lang="en-US" dirty="0">
                <a:solidFill>
                  <a:srgbClr val="010101"/>
                </a:solidFill>
              </a:rPr>
              <a:t>was limited by </a:t>
            </a:r>
            <a:r>
              <a:rPr lang="en-US" dirty="0" err="1" smtClean="0">
                <a:solidFill>
                  <a:srgbClr val="010101"/>
                </a:solidFill>
              </a:rPr>
              <a:t>multipacting</a:t>
            </a:r>
            <a:r>
              <a:rPr lang="en-US" dirty="0" smtClean="0">
                <a:solidFill>
                  <a:srgbClr val="010101"/>
                </a:solidFill>
              </a:rPr>
              <a:t>.</a:t>
            </a:r>
            <a:endParaRPr lang="en-US" dirty="0">
              <a:solidFill>
                <a:srgbClr val="01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59275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39191</TotalTime>
  <Words>2001</Words>
  <Application>Microsoft Macintosh PowerPoint</Application>
  <PresentationFormat>On-screen Show (4:3)</PresentationFormat>
  <Paragraphs>409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Tradeshow</vt:lpstr>
      <vt:lpstr>PowerPoint Presentation</vt:lpstr>
      <vt:lpstr>Outline</vt:lpstr>
      <vt:lpstr>FFAG is typically configured to accelerate a large momentum admittance within a modest magnet aperture.</vt:lpstr>
      <vt:lpstr>Accelerator Driven Molten Salt System</vt:lpstr>
      <vt:lpstr>Current limits in cyclotrons:  1) Overlapping bunches in successive orbits </vt:lpstr>
      <vt:lpstr>2) Weak focusing, Resonance crossing </vt:lpstr>
      <vt:lpstr>Strong-Focusing Cyclotron</vt:lpstr>
      <vt:lpstr>SFC Components</vt:lpstr>
      <vt:lpstr>TRITRON was the first to attempt to make a separated orbit cyclotron</vt:lpstr>
      <vt:lpstr>Outline</vt:lpstr>
      <vt:lpstr>Slot-geometry ¼-wave SRF Cavities</vt:lpstr>
      <vt:lpstr>  Example SRF Cavity Model</vt:lpstr>
      <vt:lpstr>Slot-geometry ¼ wave cavity structure and distributed RF drive suppresses perturbations from wake fields </vt:lpstr>
      <vt:lpstr>Linear coupler array to match drive to beam loading, convolutes to suppress multipacting</vt:lpstr>
      <vt:lpstr>Outline</vt:lpstr>
      <vt:lpstr>Sector dipoles - Flux-Coupled Stack </vt:lpstr>
      <vt:lpstr>Sector Dipole Modeling</vt:lpstr>
      <vt:lpstr>Fringe Field Reduction</vt:lpstr>
      <vt:lpstr>Outline</vt:lpstr>
      <vt:lpstr>F-D doublet on each orbit, each sector</vt:lpstr>
      <vt:lpstr>Beam Transport Channel (BTC)</vt:lpstr>
      <vt:lpstr>All BTC windings use MgB2</vt:lpstr>
      <vt:lpstr>2D Field Modeling</vt:lpstr>
      <vt:lpstr>F-D quads control betatron motion</vt:lpstr>
      <vt:lpstr>We have developed a simulation platform that takes high-current bunches through the spiral orbit, treating it as a spiral transfer line.</vt:lpstr>
      <vt:lpstr>Coordinates, Mesh, Global coordinates,  Beam assumptions…</vt:lpstr>
      <vt:lpstr>Equations of motion are nonlinear, coupled, damped:   </vt:lpstr>
      <vt:lpstr>PowerPoint Presentation</vt:lpstr>
      <vt:lpstr>Dipole Corrector</vt:lpstr>
      <vt:lpstr>We are now modeling 6-D transport through the SFC including effects of x/y coupling, synchrobetatron, and space charge</vt:lpstr>
      <vt:lpstr>Charge Density for 10 mA beam</vt:lpstr>
      <vt:lpstr>Matched optics from injection to extraction. Left pictures shows how a bunch transfers from one sector To another. </vt:lpstr>
      <vt:lpstr>Effect of ±.3 MeV energy mismatch on a bunch injected at 9 MeV</vt:lpstr>
      <vt:lpstr>Longitudinal line charges along a bunch   - 10 mA beam, injected at 9 MeV. </vt:lpstr>
      <vt:lpstr>Accelerating bunch at injection, extraction</vt:lpstr>
      <vt:lpstr>Longitudinal phase space with 10 mA</vt:lpstr>
      <vt:lpstr>Transverse phase space of 10 mA bunch through acceleration:</vt:lpstr>
      <vt:lpstr>Now look at effects of synchrobetatron and space charge with 10 mA at extraction:</vt:lpstr>
      <vt:lpstr>Synchrobetatron/space charge in longitudinal phase space:</vt:lpstr>
      <vt:lpstr>Poincare Plots of 5 s contours</vt:lpstr>
      <vt:lpstr>Conclusions</vt:lpstr>
      <vt:lpstr>Future plans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development of a MgB2 –based sector dipole and beam transport channel for a strong-focusing cyclotron</dc:title>
  <dc:creator>Karie</dc:creator>
  <cp:lastModifiedBy>Peter McIntyre</cp:lastModifiedBy>
  <cp:revision>328</cp:revision>
  <dcterms:created xsi:type="dcterms:W3CDTF">2013-05-15T16:36:46Z</dcterms:created>
  <dcterms:modified xsi:type="dcterms:W3CDTF">2013-09-23T17:44:31Z</dcterms:modified>
</cp:coreProperties>
</file>